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3">
  <p:sldMasterIdLst>
    <p:sldMasterId id="2147483648" r:id="rId1"/>
  </p:sldMasterIdLst>
  <p:notesMasterIdLst>
    <p:notesMasterId r:id="rId37"/>
  </p:notesMasterIdLst>
  <p:sldIdLst>
    <p:sldId id="548" r:id="rId2"/>
    <p:sldId id="748" r:id="rId3"/>
    <p:sldId id="825" r:id="rId4"/>
    <p:sldId id="826" r:id="rId5"/>
    <p:sldId id="827" r:id="rId6"/>
    <p:sldId id="797" r:id="rId7"/>
    <p:sldId id="898" r:id="rId8"/>
    <p:sldId id="899" r:id="rId9"/>
    <p:sldId id="828" r:id="rId10"/>
    <p:sldId id="833" r:id="rId11"/>
    <p:sldId id="900" r:id="rId12"/>
    <p:sldId id="901" r:id="rId13"/>
    <p:sldId id="902" r:id="rId14"/>
    <p:sldId id="903" r:id="rId15"/>
    <p:sldId id="880" r:id="rId16"/>
    <p:sldId id="881" r:id="rId17"/>
    <p:sldId id="912" r:id="rId18"/>
    <p:sldId id="904" r:id="rId19"/>
    <p:sldId id="883" r:id="rId20"/>
    <p:sldId id="882" r:id="rId21"/>
    <p:sldId id="885" r:id="rId22"/>
    <p:sldId id="905" r:id="rId23"/>
    <p:sldId id="887" r:id="rId24"/>
    <p:sldId id="888" r:id="rId25"/>
    <p:sldId id="889" r:id="rId26"/>
    <p:sldId id="890" r:id="rId27"/>
    <p:sldId id="891" r:id="rId28"/>
    <p:sldId id="892" r:id="rId29"/>
    <p:sldId id="895" r:id="rId30"/>
    <p:sldId id="906" r:id="rId31"/>
    <p:sldId id="908" r:id="rId32"/>
    <p:sldId id="909" r:id="rId33"/>
    <p:sldId id="911" r:id="rId34"/>
    <p:sldId id="907" r:id="rId35"/>
    <p:sldId id="910" r:id="rId36"/>
  </p:sldIdLst>
  <p:sldSz cx="12192000" cy="6858000"/>
  <p:notesSz cx="10018713" cy="68881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F4F7047-1A12-40B4-B834-4C613993E1D1}" v="207" dt="2025-09-29T01:22:30.67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75" autoAdjust="0"/>
    <p:restoredTop sz="69016" autoAdjust="0"/>
  </p:normalViewPr>
  <p:slideViewPr>
    <p:cSldViewPr snapToGrid="0" snapToObjects="1">
      <p:cViewPr varScale="1">
        <p:scale>
          <a:sx n="63" d="100"/>
          <a:sy n="63" d="100"/>
        </p:scale>
        <p:origin x="1038" y="60"/>
      </p:cViewPr>
      <p:guideLst/>
    </p:cSldViewPr>
  </p:slideViewPr>
  <p:outlineViewPr>
    <p:cViewPr>
      <p:scale>
        <a:sx n="33" d="100"/>
        <a:sy n="33" d="100"/>
      </p:scale>
      <p:origin x="0" y="-10938"/>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4341442" cy="345604"/>
          </a:xfrm>
          <a:prstGeom prst="rect">
            <a:avLst/>
          </a:prstGeom>
        </p:spPr>
        <p:txBody>
          <a:bodyPr vert="horz" lIns="96606" tIns="48303" rIns="96606" bIns="48303" rtlCol="0"/>
          <a:lstStyle>
            <a:lvl1pPr algn="l">
              <a:defRPr sz="1300"/>
            </a:lvl1pPr>
          </a:lstStyle>
          <a:p>
            <a:endParaRPr lang="en-US"/>
          </a:p>
        </p:txBody>
      </p:sp>
      <p:sp>
        <p:nvSpPr>
          <p:cNvPr id="3" name="Date Placeholder 2"/>
          <p:cNvSpPr>
            <a:spLocks noGrp="1"/>
          </p:cNvSpPr>
          <p:nvPr>
            <p:ph type="dt" idx="1"/>
          </p:nvPr>
        </p:nvSpPr>
        <p:spPr>
          <a:xfrm>
            <a:off x="5674952" y="1"/>
            <a:ext cx="4341442" cy="345604"/>
          </a:xfrm>
          <a:prstGeom prst="rect">
            <a:avLst/>
          </a:prstGeom>
        </p:spPr>
        <p:txBody>
          <a:bodyPr vert="horz" lIns="96606" tIns="48303" rIns="96606" bIns="48303" rtlCol="0"/>
          <a:lstStyle>
            <a:lvl1pPr algn="r">
              <a:defRPr sz="1300"/>
            </a:lvl1pPr>
          </a:lstStyle>
          <a:p>
            <a:fld id="{F9383AEA-7211-3A4F-99E6-6F21C9C7C3B5}" type="datetimeFigureOut">
              <a:rPr lang="en-US" smtClean="0"/>
              <a:t>11/30/2025</a:t>
            </a:fld>
            <a:endParaRPr lang="en-US"/>
          </a:p>
        </p:txBody>
      </p:sp>
      <p:sp>
        <p:nvSpPr>
          <p:cNvPr id="4" name="Slide Image Placeholder 3"/>
          <p:cNvSpPr>
            <a:spLocks noGrp="1" noRot="1" noChangeAspect="1"/>
          </p:cNvSpPr>
          <p:nvPr>
            <p:ph type="sldImg" idx="2"/>
          </p:nvPr>
        </p:nvSpPr>
        <p:spPr>
          <a:xfrm>
            <a:off x="2941638" y="860425"/>
            <a:ext cx="4135437" cy="2325688"/>
          </a:xfrm>
          <a:prstGeom prst="rect">
            <a:avLst/>
          </a:prstGeom>
          <a:noFill/>
          <a:ln w="12700">
            <a:solidFill>
              <a:prstClr val="black"/>
            </a:solidFill>
          </a:ln>
        </p:spPr>
        <p:txBody>
          <a:bodyPr vert="horz" lIns="96606" tIns="48303" rIns="96606" bIns="48303" rtlCol="0" anchor="ctr"/>
          <a:lstStyle/>
          <a:p>
            <a:endParaRPr lang="en-US"/>
          </a:p>
        </p:txBody>
      </p:sp>
      <p:sp>
        <p:nvSpPr>
          <p:cNvPr id="5" name="Notes Placeholder 4"/>
          <p:cNvSpPr>
            <a:spLocks noGrp="1"/>
          </p:cNvSpPr>
          <p:nvPr>
            <p:ph type="body" sz="quarter" idx="3"/>
          </p:nvPr>
        </p:nvSpPr>
        <p:spPr>
          <a:xfrm>
            <a:off x="1001872" y="3314928"/>
            <a:ext cx="8014970" cy="2712215"/>
          </a:xfrm>
          <a:prstGeom prst="rect">
            <a:avLst/>
          </a:prstGeom>
        </p:spPr>
        <p:txBody>
          <a:bodyPr vert="horz" lIns="96606" tIns="48303" rIns="96606" bIns="4830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42560"/>
            <a:ext cx="4341442" cy="345603"/>
          </a:xfrm>
          <a:prstGeom prst="rect">
            <a:avLst/>
          </a:prstGeom>
        </p:spPr>
        <p:txBody>
          <a:bodyPr vert="horz" lIns="96606" tIns="48303" rIns="96606" bIns="48303" rtlCol="0" anchor="b"/>
          <a:lstStyle>
            <a:lvl1pPr algn="l">
              <a:defRPr sz="1300"/>
            </a:lvl1pPr>
          </a:lstStyle>
          <a:p>
            <a:endParaRPr lang="en-US"/>
          </a:p>
        </p:txBody>
      </p:sp>
      <p:sp>
        <p:nvSpPr>
          <p:cNvPr id="7" name="Slide Number Placeholder 6"/>
          <p:cNvSpPr>
            <a:spLocks noGrp="1"/>
          </p:cNvSpPr>
          <p:nvPr>
            <p:ph type="sldNum" sz="quarter" idx="5"/>
          </p:nvPr>
        </p:nvSpPr>
        <p:spPr>
          <a:xfrm>
            <a:off x="5674952" y="6542560"/>
            <a:ext cx="4341442" cy="345603"/>
          </a:xfrm>
          <a:prstGeom prst="rect">
            <a:avLst/>
          </a:prstGeom>
        </p:spPr>
        <p:txBody>
          <a:bodyPr vert="horz" lIns="96606" tIns="48303" rIns="96606" bIns="48303" rtlCol="0" anchor="b"/>
          <a:lstStyle>
            <a:lvl1pPr algn="r">
              <a:defRPr sz="1300"/>
            </a:lvl1pPr>
          </a:lstStyle>
          <a:p>
            <a:fld id="{8BDA50D7-0F0B-8546-8C89-6FEA6C8FB26C}" type="slidenum">
              <a:rPr lang="en-US" smtClean="0"/>
              <a:t>‹#›</a:t>
            </a:fld>
            <a:endParaRPr lang="en-US"/>
          </a:p>
        </p:txBody>
      </p:sp>
    </p:spTree>
    <p:extLst>
      <p:ext uri="{BB962C8B-B14F-4D97-AF65-F5344CB8AC3E}">
        <p14:creationId xmlns:p14="http://schemas.microsoft.com/office/powerpoint/2010/main" val="6446062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1A11A24-88A2-5241-9F62-21AEFE21777A}" type="slidenum">
              <a:rPr lang="en-US" smtClean="0"/>
              <a:t>1</a:t>
            </a:fld>
            <a:endParaRPr lang="en-US"/>
          </a:p>
        </p:txBody>
      </p:sp>
    </p:spTree>
    <p:extLst>
      <p:ext uri="{BB962C8B-B14F-4D97-AF65-F5344CB8AC3E}">
        <p14:creationId xmlns:p14="http://schemas.microsoft.com/office/powerpoint/2010/main" val="23957221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3DB297-C45A-2694-AA79-1C402E3BB6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E0B359-01D9-8D4A-C0FB-316233FEE4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EFD5FB-EDFA-C7E9-228D-AB2658BD1A47}"/>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EB53B44B-E37D-EB1D-8DC8-F151AB086421}"/>
              </a:ext>
            </a:extLst>
          </p:cNvPr>
          <p:cNvSpPr>
            <a:spLocks noGrp="1"/>
          </p:cNvSpPr>
          <p:nvPr>
            <p:ph type="sldNum" sz="quarter" idx="5"/>
          </p:nvPr>
        </p:nvSpPr>
        <p:spPr/>
        <p:txBody>
          <a:bodyPr/>
          <a:lstStyle/>
          <a:p>
            <a:fld id="{8BDA50D7-0F0B-8546-8C89-6FEA6C8FB26C}" type="slidenum">
              <a:rPr lang="en-US" smtClean="0"/>
              <a:t>33</a:t>
            </a:fld>
            <a:endParaRPr lang="en-US"/>
          </a:p>
        </p:txBody>
      </p:sp>
    </p:spTree>
    <p:extLst>
      <p:ext uri="{BB962C8B-B14F-4D97-AF65-F5344CB8AC3E}">
        <p14:creationId xmlns:p14="http://schemas.microsoft.com/office/powerpoint/2010/main" val="4621971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AE18A3-B602-2D8F-BB2F-E9E2BDB3D4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CFD35E-A5CB-B2F8-4E37-5931548047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9C1962-84DA-E305-ED20-E48F8C407003}"/>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930D558F-236E-D41D-2045-2DE9785644E5}"/>
              </a:ext>
            </a:extLst>
          </p:cNvPr>
          <p:cNvSpPr>
            <a:spLocks noGrp="1"/>
          </p:cNvSpPr>
          <p:nvPr>
            <p:ph type="sldNum" sz="quarter" idx="5"/>
          </p:nvPr>
        </p:nvSpPr>
        <p:spPr/>
        <p:txBody>
          <a:bodyPr/>
          <a:lstStyle/>
          <a:p>
            <a:fld id="{8BDA50D7-0F0B-8546-8C89-6FEA6C8FB26C}" type="slidenum">
              <a:rPr lang="en-US" smtClean="0"/>
              <a:t>34</a:t>
            </a:fld>
            <a:endParaRPr lang="en-US"/>
          </a:p>
        </p:txBody>
      </p:sp>
    </p:spTree>
    <p:extLst>
      <p:ext uri="{BB962C8B-B14F-4D97-AF65-F5344CB8AC3E}">
        <p14:creationId xmlns:p14="http://schemas.microsoft.com/office/powerpoint/2010/main" val="2700583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8BDA50D7-0F0B-8546-8C89-6FEA6C8FB26C}" type="slidenum">
              <a:rPr lang="en-US" smtClean="0"/>
              <a:t>4</a:t>
            </a:fld>
            <a:endParaRPr lang="en-US"/>
          </a:p>
        </p:txBody>
      </p:sp>
    </p:spTree>
    <p:extLst>
      <p:ext uri="{BB962C8B-B14F-4D97-AF65-F5344CB8AC3E}">
        <p14:creationId xmlns:p14="http://schemas.microsoft.com/office/powerpoint/2010/main" val="6930877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8BDA50D7-0F0B-8546-8C89-6FEA6C8FB26C}" type="slidenum">
              <a:rPr lang="en-US" smtClean="0"/>
              <a:t>18</a:t>
            </a:fld>
            <a:endParaRPr lang="en-US"/>
          </a:p>
        </p:txBody>
      </p:sp>
    </p:spTree>
    <p:extLst>
      <p:ext uri="{BB962C8B-B14F-4D97-AF65-F5344CB8AC3E}">
        <p14:creationId xmlns:p14="http://schemas.microsoft.com/office/powerpoint/2010/main" val="24003328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8BDA50D7-0F0B-8546-8C89-6FEA6C8FB26C}" type="slidenum">
              <a:rPr lang="en-US" smtClean="0"/>
              <a:t>20</a:t>
            </a:fld>
            <a:endParaRPr lang="en-US"/>
          </a:p>
        </p:txBody>
      </p:sp>
    </p:spTree>
    <p:extLst>
      <p:ext uri="{BB962C8B-B14F-4D97-AF65-F5344CB8AC3E}">
        <p14:creationId xmlns:p14="http://schemas.microsoft.com/office/powerpoint/2010/main" val="4530771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8BDA50D7-0F0B-8546-8C89-6FEA6C8FB26C}" type="slidenum">
              <a:rPr lang="en-US" smtClean="0"/>
              <a:t>23</a:t>
            </a:fld>
            <a:endParaRPr lang="en-US"/>
          </a:p>
        </p:txBody>
      </p:sp>
    </p:spTree>
    <p:extLst>
      <p:ext uri="{BB962C8B-B14F-4D97-AF65-F5344CB8AC3E}">
        <p14:creationId xmlns:p14="http://schemas.microsoft.com/office/powerpoint/2010/main" val="33030222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8BDA50D7-0F0B-8546-8C89-6FEA6C8FB26C}" type="slidenum">
              <a:rPr lang="en-US" smtClean="0"/>
              <a:t>27</a:t>
            </a:fld>
            <a:endParaRPr lang="en-US"/>
          </a:p>
        </p:txBody>
      </p:sp>
    </p:spTree>
    <p:extLst>
      <p:ext uri="{BB962C8B-B14F-4D97-AF65-F5344CB8AC3E}">
        <p14:creationId xmlns:p14="http://schemas.microsoft.com/office/powerpoint/2010/main" val="19633765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43A5A1-4880-915F-0374-827A816A5E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5589DD-FDD5-8B3C-90C9-E2C39C4220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984B75-9470-8529-8A46-47F8B712AA3F}"/>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380E5FAB-CEC6-7D6E-F889-1C1BC67D4AF8}"/>
              </a:ext>
            </a:extLst>
          </p:cNvPr>
          <p:cNvSpPr>
            <a:spLocks noGrp="1"/>
          </p:cNvSpPr>
          <p:nvPr>
            <p:ph type="sldNum" sz="quarter" idx="5"/>
          </p:nvPr>
        </p:nvSpPr>
        <p:spPr/>
        <p:txBody>
          <a:bodyPr/>
          <a:lstStyle/>
          <a:p>
            <a:fld id="{8BDA50D7-0F0B-8546-8C89-6FEA6C8FB26C}" type="slidenum">
              <a:rPr lang="en-US" smtClean="0"/>
              <a:t>30</a:t>
            </a:fld>
            <a:endParaRPr lang="en-US"/>
          </a:p>
        </p:txBody>
      </p:sp>
    </p:spTree>
    <p:extLst>
      <p:ext uri="{BB962C8B-B14F-4D97-AF65-F5344CB8AC3E}">
        <p14:creationId xmlns:p14="http://schemas.microsoft.com/office/powerpoint/2010/main" val="34909473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63883D-1DB1-0903-512D-FB8A8204C5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8F4462-2683-C036-522E-35C898D323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3E8C9D-EBB4-0BD6-83B7-FBD6917B9BDB}"/>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7C2F12AE-EB9E-02D2-7B4C-7648DE41D695}"/>
              </a:ext>
            </a:extLst>
          </p:cNvPr>
          <p:cNvSpPr>
            <a:spLocks noGrp="1"/>
          </p:cNvSpPr>
          <p:nvPr>
            <p:ph type="sldNum" sz="quarter" idx="5"/>
          </p:nvPr>
        </p:nvSpPr>
        <p:spPr/>
        <p:txBody>
          <a:bodyPr/>
          <a:lstStyle/>
          <a:p>
            <a:fld id="{8BDA50D7-0F0B-8546-8C89-6FEA6C8FB26C}" type="slidenum">
              <a:rPr lang="en-US" smtClean="0"/>
              <a:t>31</a:t>
            </a:fld>
            <a:endParaRPr lang="en-US"/>
          </a:p>
        </p:txBody>
      </p:sp>
    </p:spTree>
    <p:extLst>
      <p:ext uri="{BB962C8B-B14F-4D97-AF65-F5344CB8AC3E}">
        <p14:creationId xmlns:p14="http://schemas.microsoft.com/office/powerpoint/2010/main" val="1597760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1E8EF7-0A57-7C6A-E980-7BC196DE51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85C630-CC21-42B3-1E12-E576F8A5D5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2D35E9-B1CE-6230-AF36-3823BC46C49F}"/>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4C3FBB6A-8AA5-4CD6-CCBD-4A176C65F080}"/>
              </a:ext>
            </a:extLst>
          </p:cNvPr>
          <p:cNvSpPr>
            <a:spLocks noGrp="1"/>
          </p:cNvSpPr>
          <p:nvPr>
            <p:ph type="sldNum" sz="quarter" idx="5"/>
          </p:nvPr>
        </p:nvSpPr>
        <p:spPr/>
        <p:txBody>
          <a:bodyPr/>
          <a:lstStyle/>
          <a:p>
            <a:fld id="{8BDA50D7-0F0B-8546-8C89-6FEA6C8FB26C}" type="slidenum">
              <a:rPr lang="en-US" smtClean="0"/>
              <a:t>32</a:t>
            </a:fld>
            <a:endParaRPr lang="en-US"/>
          </a:p>
        </p:txBody>
      </p:sp>
    </p:spTree>
    <p:extLst>
      <p:ext uri="{BB962C8B-B14F-4D97-AF65-F5344CB8AC3E}">
        <p14:creationId xmlns:p14="http://schemas.microsoft.com/office/powerpoint/2010/main" val="20805923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6A3D5-0579-5E4A-8206-CB1467E861B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79FFA5B-0A3D-E248-AC14-EC12B6D0D1C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77804A8-193D-8E4F-850E-F47C0D6C44FD}"/>
              </a:ext>
            </a:extLst>
          </p:cNvPr>
          <p:cNvSpPr>
            <a:spLocks noGrp="1"/>
          </p:cNvSpPr>
          <p:nvPr>
            <p:ph type="dt" sz="half" idx="10"/>
          </p:nvPr>
        </p:nvSpPr>
        <p:spPr/>
        <p:txBody>
          <a:bodyPr/>
          <a:lstStyle/>
          <a:p>
            <a:fld id="{74CE6B76-3912-A648-BD7F-D59E7AF1912C}" type="datetimeFigureOut">
              <a:rPr lang="en-US" smtClean="0"/>
              <a:t>11/30/2025</a:t>
            </a:fld>
            <a:endParaRPr lang="en-US"/>
          </a:p>
        </p:txBody>
      </p:sp>
      <p:sp>
        <p:nvSpPr>
          <p:cNvPr id="5" name="Footer Placeholder 4">
            <a:extLst>
              <a:ext uri="{FF2B5EF4-FFF2-40B4-BE49-F238E27FC236}">
                <a16:creationId xmlns:a16="http://schemas.microsoft.com/office/drawing/2014/main" id="{8E08E19E-8311-214E-83B1-C764271059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BE55C0-4A9F-534E-A6A2-B1E548BA13CD}"/>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83581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8E0BE7-8AE4-CA43-8A2D-DED82D1A312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8F64F89-91BA-D444-A908-09ACC087637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C21E5A-6ABA-4E49-ADFE-BEC0C1DA1F39}"/>
              </a:ext>
            </a:extLst>
          </p:cNvPr>
          <p:cNvSpPr>
            <a:spLocks noGrp="1"/>
          </p:cNvSpPr>
          <p:nvPr>
            <p:ph type="dt" sz="half" idx="10"/>
          </p:nvPr>
        </p:nvSpPr>
        <p:spPr/>
        <p:txBody>
          <a:bodyPr/>
          <a:lstStyle/>
          <a:p>
            <a:fld id="{74CE6B76-3912-A648-BD7F-D59E7AF1912C}" type="datetimeFigureOut">
              <a:rPr lang="en-US" smtClean="0"/>
              <a:t>11/30/2025</a:t>
            </a:fld>
            <a:endParaRPr lang="en-US"/>
          </a:p>
        </p:txBody>
      </p:sp>
      <p:sp>
        <p:nvSpPr>
          <p:cNvPr id="5" name="Footer Placeholder 4">
            <a:extLst>
              <a:ext uri="{FF2B5EF4-FFF2-40B4-BE49-F238E27FC236}">
                <a16:creationId xmlns:a16="http://schemas.microsoft.com/office/drawing/2014/main" id="{9E80B41C-0599-5841-9E9E-4947630F09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30146F-04CB-6D49-8C22-3715FDF42057}"/>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31577799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AD29848-1281-ED4F-B3ED-C89A14E6B95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577F4EB-049B-8A47-9519-1A450DE05EF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F486217-19F5-7441-B758-6AF0D2B9B4A5}"/>
              </a:ext>
            </a:extLst>
          </p:cNvPr>
          <p:cNvSpPr>
            <a:spLocks noGrp="1"/>
          </p:cNvSpPr>
          <p:nvPr>
            <p:ph type="dt" sz="half" idx="10"/>
          </p:nvPr>
        </p:nvSpPr>
        <p:spPr/>
        <p:txBody>
          <a:bodyPr/>
          <a:lstStyle/>
          <a:p>
            <a:fld id="{74CE6B76-3912-A648-BD7F-D59E7AF1912C}" type="datetimeFigureOut">
              <a:rPr lang="en-US" smtClean="0"/>
              <a:t>11/30/2025</a:t>
            </a:fld>
            <a:endParaRPr lang="en-US"/>
          </a:p>
        </p:txBody>
      </p:sp>
      <p:sp>
        <p:nvSpPr>
          <p:cNvPr id="5" name="Footer Placeholder 4">
            <a:extLst>
              <a:ext uri="{FF2B5EF4-FFF2-40B4-BE49-F238E27FC236}">
                <a16:creationId xmlns:a16="http://schemas.microsoft.com/office/drawing/2014/main" id="{AD1503ED-896E-7545-9C80-13AC18CE16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118814-BFCA-664F-97A4-85FB3B5614BD}"/>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1615232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B58D43-66E6-8D43-BB62-5F291A4F910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25EEE76-698C-4240-A687-682096D0BB5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C54032-CB3A-4246-8197-255551F88C70}"/>
              </a:ext>
            </a:extLst>
          </p:cNvPr>
          <p:cNvSpPr>
            <a:spLocks noGrp="1"/>
          </p:cNvSpPr>
          <p:nvPr>
            <p:ph type="dt" sz="half" idx="10"/>
          </p:nvPr>
        </p:nvSpPr>
        <p:spPr/>
        <p:txBody>
          <a:bodyPr/>
          <a:lstStyle/>
          <a:p>
            <a:fld id="{74CE6B76-3912-A648-BD7F-D59E7AF1912C}" type="datetimeFigureOut">
              <a:rPr lang="en-US" smtClean="0"/>
              <a:t>11/30/2025</a:t>
            </a:fld>
            <a:endParaRPr lang="en-US"/>
          </a:p>
        </p:txBody>
      </p:sp>
      <p:sp>
        <p:nvSpPr>
          <p:cNvPr id="5" name="Footer Placeholder 4">
            <a:extLst>
              <a:ext uri="{FF2B5EF4-FFF2-40B4-BE49-F238E27FC236}">
                <a16:creationId xmlns:a16="http://schemas.microsoft.com/office/drawing/2014/main" id="{BED208E0-A94D-194B-92CC-09DA32B712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10379B-BF7A-1746-BADB-F25D2D2B402F}"/>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13997813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96DC-F1A7-7245-97E1-9A901BE06DA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35563AB-5724-9F4F-A4D3-D9FF7E78364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2C73A3C-4FA4-CA45-A7DC-F8F88A04F081}"/>
              </a:ext>
            </a:extLst>
          </p:cNvPr>
          <p:cNvSpPr>
            <a:spLocks noGrp="1"/>
          </p:cNvSpPr>
          <p:nvPr>
            <p:ph type="dt" sz="half" idx="10"/>
          </p:nvPr>
        </p:nvSpPr>
        <p:spPr/>
        <p:txBody>
          <a:bodyPr/>
          <a:lstStyle/>
          <a:p>
            <a:fld id="{74CE6B76-3912-A648-BD7F-D59E7AF1912C}" type="datetimeFigureOut">
              <a:rPr lang="en-US" smtClean="0"/>
              <a:t>11/30/2025</a:t>
            </a:fld>
            <a:endParaRPr lang="en-US"/>
          </a:p>
        </p:txBody>
      </p:sp>
      <p:sp>
        <p:nvSpPr>
          <p:cNvPr id="5" name="Footer Placeholder 4">
            <a:extLst>
              <a:ext uri="{FF2B5EF4-FFF2-40B4-BE49-F238E27FC236}">
                <a16:creationId xmlns:a16="http://schemas.microsoft.com/office/drawing/2014/main" id="{E056C332-62CD-984A-AB7B-990EF0F3DC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FD4229-3695-4A4A-AEA1-374AD1A2F6A9}"/>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37966900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C299E-EF1B-854D-8DC1-81B605C8B9B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DBFA04E-123E-2340-9019-E161E4586CB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C44660E-8CEA-6B4E-A496-728AB5B1A92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45FF549-2592-5A44-A5CD-CE4B818DFB58}"/>
              </a:ext>
            </a:extLst>
          </p:cNvPr>
          <p:cNvSpPr>
            <a:spLocks noGrp="1"/>
          </p:cNvSpPr>
          <p:nvPr>
            <p:ph type="dt" sz="half" idx="10"/>
          </p:nvPr>
        </p:nvSpPr>
        <p:spPr/>
        <p:txBody>
          <a:bodyPr/>
          <a:lstStyle/>
          <a:p>
            <a:fld id="{74CE6B76-3912-A648-BD7F-D59E7AF1912C}" type="datetimeFigureOut">
              <a:rPr lang="en-US" smtClean="0"/>
              <a:t>11/30/2025</a:t>
            </a:fld>
            <a:endParaRPr lang="en-US"/>
          </a:p>
        </p:txBody>
      </p:sp>
      <p:sp>
        <p:nvSpPr>
          <p:cNvPr id="6" name="Footer Placeholder 5">
            <a:extLst>
              <a:ext uri="{FF2B5EF4-FFF2-40B4-BE49-F238E27FC236}">
                <a16:creationId xmlns:a16="http://schemas.microsoft.com/office/drawing/2014/main" id="{167348F9-A584-2A41-9833-8FD1FA57597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3564BE-1C1F-F44F-9E3C-5D21276CE438}"/>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17181123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048635-4641-D646-B95F-8BA3AB6DB42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9FB62B9-3084-3545-B188-68C944A1E37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C4400E8-61E3-3442-8254-5743BFDED99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BB0D4FB-9477-964D-A23B-DFAB184D338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7FABB16-7F01-8E40-8434-1DAE31FC796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9072C04-B6A7-5C4E-BCC0-EBA8CA75D131}"/>
              </a:ext>
            </a:extLst>
          </p:cNvPr>
          <p:cNvSpPr>
            <a:spLocks noGrp="1"/>
          </p:cNvSpPr>
          <p:nvPr>
            <p:ph type="dt" sz="half" idx="10"/>
          </p:nvPr>
        </p:nvSpPr>
        <p:spPr/>
        <p:txBody>
          <a:bodyPr/>
          <a:lstStyle/>
          <a:p>
            <a:fld id="{74CE6B76-3912-A648-BD7F-D59E7AF1912C}" type="datetimeFigureOut">
              <a:rPr lang="en-US" smtClean="0"/>
              <a:t>11/30/2025</a:t>
            </a:fld>
            <a:endParaRPr lang="en-US"/>
          </a:p>
        </p:txBody>
      </p:sp>
      <p:sp>
        <p:nvSpPr>
          <p:cNvPr id="8" name="Footer Placeholder 7">
            <a:extLst>
              <a:ext uri="{FF2B5EF4-FFF2-40B4-BE49-F238E27FC236}">
                <a16:creationId xmlns:a16="http://schemas.microsoft.com/office/drawing/2014/main" id="{C8B37109-6026-4D4E-9F6E-9C469098F8F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9A2EAA5-EA0A-EA4B-A03D-52B6BC6B60BD}"/>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38163331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0C1510-A9AD-D643-9B00-2001D73C35C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49A50A6-82F2-E646-AD39-81B8F6C13046}"/>
              </a:ext>
            </a:extLst>
          </p:cNvPr>
          <p:cNvSpPr>
            <a:spLocks noGrp="1"/>
          </p:cNvSpPr>
          <p:nvPr>
            <p:ph type="dt" sz="half" idx="10"/>
          </p:nvPr>
        </p:nvSpPr>
        <p:spPr/>
        <p:txBody>
          <a:bodyPr/>
          <a:lstStyle/>
          <a:p>
            <a:fld id="{74CE6B76-3912-A648-BD7F-D59E7AF1912C}" type="datetimeFigureOut">
              <a:rPr lang="en-US" smtClean="0"/>
              <a:t>11/30/2025</a:t>
            </a:fld>
            <a:endParaRPr lang="en-US"/>
          </a:p>
        </p:txBody>
      </p:sp>
      <p:sp>
        <p:nvSpPr>
          <p:cNvPr id="4" name="Footer Placeholder 3">
            <a:extLst>
              <a:ext uri="{FF2B5EF4-FFF2-40B4-BE49-F238E27FC236}">
                <a16:creationId xmlns:a16="http://schemas.microsoft.com/office/drawing/2014/main" id="{C0DD1884-5BBD-0045-9BC2-0718C5A1AD5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DAAD784-E22E-0C45-9BB2-35DA20C4A588}"/>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6198763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E352E8D-1379-5542-A112-FA6F10010CEB}"/>
              </a:ext>
            </a:extLst>
          </p:cNvPr>
          <p:cNvSpPr>
            <a:spLocks noGrp="1"/>
          </p:cNvSpPr>
          <p:nvPr>
            <p:ph type="dt" sz="half" idx="10"/>
          </p:nvPr>
        </p:nvSpPr>
        <p:spPr/>
        <p:txBody>
          <a:bodyPr/>
          <a:lstStyle/>
          <a:p>
            <a:fld id="{74CE6B76-3912-A648-BD7F-D59E7AF1912C}" type="datetimeFigureOut">
              <a:rPr lang="en-US" smtClean="0"/>
              <a:t>11/30/2025</a:t>
            </a:fld>
            <a:endParaRPr lang="en-US"/>
          </a:p>
        </p:txBody>
      </p:sp>
      <p:sp>
        <p:nvSpPr>
          <p:cNvPr id="3" name="Footer Placeholder 2">
            <a:extLst>
              <a:ext uri="{FF2B5EF4-FFF2-40B4-BE49-F238E27FC236}">
                <a16:creationId xmlns:a16="http://schemas.microsoft.com/office/drawing/2014/main" id="{B8A2572E-31BE-2141-9DC7-848956F1497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A0098EE-A417-204A-9261-D079F0DFD0D1}"/>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34171164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BFE790-D069-C442-8853-CFB7521D12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F3E0285-E640-1F4A-B2E0-705A3A7F8CA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E387F53-EF6D-0C40-AE8F-7F0BCA0C1E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5E4FF7E-CE68-7942-B4B2-7788904E2A21}"/>
              </a:ext>
            </a:extLst>
          </p:cNvPr>
          <p:cNvSpPr>
            <a:spLocks noGrp="1"/>
          </p:cNvSpPr>
          <p:nvPr>
            <p:ph type="dt" sz="half" idx="10"/>
          </p:nvPr>
        </p:nvSpPr>
        <p:spPr/>
        <p:txBody>
          <a:bodyPr/>
          <a:lstStyle/>
          <a:p>
            <a:fld id="{74CE6B76-3912-A648-BD7F-D59E7AF1912C}" type="datetimeFigureOut">
              <a:rPr lang="en-US" smtClean="0"/>
              <a:t>11/30/2025</a:t>
            </a:fld>
            <a:endParaRPr lang="en-US"/>
          </a:p>
        </p:txBody>
      </p:sp>
      <p:sp>
        <p:nvSpPr>
          <p:cNvPr id="6" name="Footer Placeholder 5">
            <a:extLst>
              <a:ext uri="{FF2B5EF4-FFF2-40B4-BE49-F238E27FC236}">
                <a16:creationId xmlns:a16="http://schemas.microsoft.com/office/drawing/2014/main" id="{0642D0CD-43AC-0141-8A47-567A3E9620D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C9465B-A514-DF41-9EF0-26DE80439E5C}"/>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15578541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F4CE30-789B-8C44-A43D-236FFE6C0BF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7A45339-130A-C44C-9B6A-69396A6BFC7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A007005-B994-3E43-877D-FD495C319D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46E3DC9-0E15-DF44-AB0B-748C553FE1FD}"/>
              </a:ext>
            </a:extLst>
          </p:cNvPr>
          <p:cNvSpPr>
            <a:spLocks noGrp="1"/>
          </p:cNvSpPr>
          <p:nvPr>
            <p:ph type="dt" sz="half" idx="10"/>
          </p:nvPr>
        </p:nvSpPr>
        <p:spPr/>
        <p:txBody>
          <a:bodyPr/>
          <a:lstStyle/>
          <a:p>
            <a:fld id="{74CE6B76-3912-A648-BD7F-D59E7AF1912C}" type="datetimeFigureOut">
              <a:rPr lang="en-US" smtClean="0"/>
              <a:t>11/30/2025</a:t>
            </a:fld>
            <a:endParaRPr lang="en-US"/>
          </a:p>
        </p:txBody>
      </p:sp>
      <p:sp>
        <p:nvSpPr>
          <p:cNvPr id="6" name="Footer Placeholder 5">
            <a:extLst>
              <a:ext uri="{FF2B5EF4-FFF2-40B4-BE49-F238E27FC236}">
                <a16:creationId xmlns:a16="http://schemas.microsoft.com/office/drawing/2014/main" id="{A5DD56DA-8D3D-A942-93AF-F35966A31A1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75E30ED-7FCD-FD48-8AEE-1BA573D1BE2E}"/>
              </a:ext>
            </a:extLst>
          </p:cNvPr>
          <p:cNvSpPr>
            <a:spLocks noGrp="1"/>
          </p:cNvSpPr>
          <p:nvPr>
            <p:ph type="sldNum" sz="quarter" idx="12"/>
          </p:nvPr>
        </p:nvSpPr>
        <p:spPr/>
        <p:txBody>
          <a:bodyPr/>
          <a:lstStyle/>
          <a:p>
            <a:fld id="{6B977CBB-9CEE-5040-A33F-90B9F9BC1308}" type="slidenum">
              <a:rPr lang="en-US" smtClean="0"/>
              <a:t>‹#›</a:t>
            </a:fld>
            <a:endParaRPr lang="en-US"/>
          </a:p>
        </p:txBody>
      </p:sp>
    </p:spTree>
    <p:extLst>
      <p:ext uri="{BB962C8B-B14F-4D97-AF65-F5344CB8AC3E}">
        <p14:creationId xmlns:p14="http://schemas.microsoft.com/office/powerpoint/2010/main" val="2354027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986892-4796-0B48-B2F6-297F32C667E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1A18D4A-BC29-2C4F-AD52-8269E2F7CD0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44DC74-082D-E448-B368-3B3BE21749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CE6B76-3912-A648-BD7F-D59E7AF1912C}" type="datetimeFigureOut">
              <a:rPr lang="en-US" smtClean="0"/>
              <a:t>11/30/2025</a:t>
            </a:fld>
            <a:endParaRPr lang="en-US"/>
          </a:p>
        </p:txBody>
      </p:sp>
      <p:sp>
        <p:nvSpPr>
          <p:cNvPr id="5" name="Footer Placeholder 4">
            <a:extLst>
              <a:ext uri="{FF2B5EF4-FFF2-40B4-BE49-F238E27FC236}">
                <a16:creationId xmlns:a16="http://schemas.microsoft.com/office/drawing/2014/main" id="{F31302A1-1326-8A47-8363-968DC852AE9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342F82F-41E0-B74B-A46F-FFF1B42507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977CBB-9CEE-5040-A33F-90B9F9BC1308}" type="slidenum">
              <a:rPr lang="en-US" smtClean="0"/>
              <a:t>‹#›</a:t>
            </a:fld>
            <a:endParaRPr lang="en-US"/>
          </a:p>
        </p:txBody>
      </p:sp>
    </p:spTree>
    <p:extLst>
      <p:ext uri="{BB962C8B-B14F-4D97-AF65-F5344CB8AC3E}">
        <p14:creationId xmlns:p14="http://schemas.microsoft.com/office/powerpoint/2010/main" val="6656664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www.actuaries.digital/2022/09/27/climate-tipping-points/" TargetMode="Externa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www.ipcc.ch/"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hyperlink" Target="https://en.wikipedia.org/wiki/Charles_David_Keeling"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6.png"/><Relationship Id="rId4" Type="http://schemas.openxmlformats.org/officeDocument/2006/relationships/hyperlink" Target="https://en.wikipedia.org/wiki/Mauna_Loa_Observatory"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www.ipcc.ch/"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24.jpeg"/></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youtu.be/MgUobxtdm4A" TargetMode="Externa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2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D571F560-55A4-D146-A355-AD7CD9A84F04}"/>
              </a:ext>
            </a:extLst>
          </p:cNvPr>
          <p:cNvSpPr txBox="1"/>
          <p:nvPr/>
        </p:nvSpPr>
        <p:spPr>
          <a:xfrm>
            <a:off x="334781" y="2481004"/>
            <a:ext cx="11344601" cy="2308324"/>
          </a:xfrm>
          <a:prstGeom prst="rect">
            <a:avLst/>
          </a:prstGeom>
          <a:noFill/>
        </p:spPr>
        <p:txBody>
          <a:bodyPr wrap="square" rtlCol="0">
            <a:spAutoFit/>
          </a:bodyPr>
          <a:lstStyle/>
          <a:p>
            <a:pPr algn="ctr"/>
            <a:r>
              <a:rPr lang="en-US" sz="7200" dirty="0">
                <a:solidFill>
                  <a:srgbClr val="F36902"/>
                </a:solidFill>
                <a:latin typeface="Freestyle Script" panose="030804020302050B0404" pitchFamily="66" charset="77"/>
              </a:rPr>
              <a:t>Climate Science and the Carbon Cycle</a:t>
            </a:r>
          </a:p>
          <a:p>
            <a:pPr algn="ctr"/>
            <a:r>
              <a:rPr lang="en-US" sz="7200" dirty="0">
                <a:solidFill>
                  <a:srgbClr val="F36902"/>
                </a:solidFill>
                <a:latin typeface="Freestyle Script" panose="030804020302050B0404" pitchFamily="66" charset="77"/>
              </a:rPr>
              <a:t>Lessons 8 to 10   </a:t>
            </a:r>
          </a:p>
        </p:txBody>
      </p:sp>
      <p:pic>
        <p:nvPicPr>
          <p:cNvPr id="6" name="Picture 5" descr="Text&#10;&#10;Description automatically generated">
            <a:extLst>
              <a:ext uri="{FF2B5EF4-FFF2-40B4-BE49-F238E27FC236}">
                <a16:creationId xmlns:a16="http://schemas.microsoft.com/office/drawing/2014/main" id="{BDB7CFB9-B6DB-BA42-A0E1-12C84ED27013}"/>
              </a:ext>
            </a:extLst>
          </p:cNvPr>
          <p:cNvPicPr>
            <a:picLocks noChangeAspect="1"/>
          </p:cNvPicPr>
          <p:nvPr/>
        </p:nvPicPr>
        <p:blipFill>
          <a:blip r:embed="rId3"/>
          <a:stretch>
            <a:fillRect/>
          </a:stretch>
        </p:blipFill>
        <p:spPr>
          <a:xfrm>
            <a:off x="334781" y="4984631"/>
            <a:ext cx="5096201" cy="1430035"/>
          </a:xfrm>
          <a:prstGeom prst="rect">
            <a:avLst/>
          </a:prstGeom>
        </p:spPr>
      </p:pic>
      <p:pic>
        <p:nvPicPr>
          <p:cNvPr id="9" name="Picture 8" descr="Text&#10;&#10;Description automatically generated">
            <a:extLst>
              <a:ext uri="{FF2B5EF4-FFF2-40B4-BE49-F238E27FC236}">
                <a16:creationId xmlns:a16="http://schemas.microsoft.com/office/drawing/2014/main" id="{ADF21F04-1A50-CC4B-9B0E-1D3F09E921C7}"/>
              </a:ext>
            </a:extLst>
          </p:cNvPr>
          <p:cNvPicPr>
            <a:picLocks noChangeAspect="1"/>
          </p:cNvPicPr>
          <p:nvPr/>
        </p:nvPicPr>
        <p:blipFill>
          <a:blip r:embed="rId4"/>
          <a:stretch>
            <a:fillRect/>
          </a:stretch>
        </p:blipFill>
        <p:spPr>
          <a:xfrm>
            <a:off x="8894164" y="5597663"/>
            <a:ext cx="2539140" cy="826228"/>
          </a:xfrm>
          <a:prstGeom prst="rect">
            <a:avLst/>
          </a:prstGeom>
        </p:spPr>
      </p:pic>
    </p:spTree>
    <p:extLst>
      <p:ext uri="{BB962C8B-B14F-4D97-AF65-F5344CB8AC3E}">
        <p14:creationId xmlns:p14="http://schemas.microsoft.com/office/powerpoint/2010/main" val="1005373560"/>
      </p:ext>
    </p:extLst>
  </p:cSld>
  <p:clrMapOvr>
    <a:masterClrMapping/>
  </p:clrMapOvr>
  <mc:AlternateContent xmlns:mc="http://schemas.openxmlformats.org/markup-compatibility/2006" xmlns:p14="http://schemas.microsoft.com/office/powerpoint/2010/main">
    <mc:Choice Requires="p14">
      <p:transition spd="slow" p14:dur="2000" advTm="24803"/>
    </mc:Choice>
    <mc:Fallback xmlns="">
      <p:transition spd="slow" advTm="24803"/>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06101-31F6-034A-AE0C-365DDD02437C}"/>
              </a:ext>
            </a:extLst>
          </p:cNvPr>
          <p:cNvSpPr>
            <a:spLocks noGrp="1"/>
          </p:cNvSpPr>
          <p:nvPr>
            <p:ph type="title"/>
          </p:nvPr>
        </p:nvSpPr>
        <p:spPr>
          <a:xfrm>
            <a:off x="838200" y="365125"/>
            <a:ext cx="10515600" cy="639127"/>
          </a:xfrm>
        </p:spPr>
        <p:txBody>
          <a:bodyPr>
            <a:normAutofit/>
          </a:bodyPr>
          <a:lstStyle/>
          <a:p>
            <a:r>
              <a:rPr lang="en-US" sz="3600" b="1" dirty="0">
                <a:solidFill>
                  <a:srgbClr val="0070C0"/>
                </a:solidFill>
              </a:rPr>
              <a:t>Managing risk associated with climate tipping points</a:t>
            </a:r>
          </a:p>
        </p:txBody>
      </p:sp>
      <p:sp>
        <p:nvSpPr>
          <p:cNvPr id="3" name="Content Placeholder 2">
            <a:extLst>
              <a:ext uri="{FF2B5EF4-FFF2-40B4-BE49-F238E27FC236}">
                <a16:creationId xmlns:a16="http://schemas.microsoft.com/office/drawing/2014/main" id="{9EAD6F24-ACB5-B347-BCA2-1337E7EB0258}"/>
              </a:ext>
            </a:extLst>
          </p:cNvPr>
          <p:cNvSpPr>
            <a:spLocks noGrp="1"/>
          </p:cNvSpPr>
          <p:nvPr>
            <p:ph idx="1"/>
          </p:nvPr>
        </p:nvSpPr>
        <p:spPr>
          <a:xfrm>
            <a:off x="838199" y="1578279"/>
            <a:ext cx="5562601" cy="4197681"/>
          </a:xfrm>
        </p:spPr>
        <p:txBody>
          <a:bodyPr>
            <a:normAutofit fontScale="55000" lnSpcReduction="20000"/>
          </a:bodyPr>
          <a:lstStyle/>
          <a:p>
            <a:pPr marL="0" lvl="0" indent="0">
              <a:lnSpc>
                <a:spcPct val="120000"/>
              </a:lnSpc>
              <a:buNone/>
            </a:pPr>
            <a:r>
              <a:rPr lang="en-US" sz="5100" dirty="0">
                <a:latin typeface="+mj-lt"/>
              </a:rPr>
              <a:t>Anticipated tipping points in order :</a:t>
            </a:r>
          </a:p>
          <a:p>
            <a:pPr>
              <a:lnSpc>
                <a:spcPct val="120000"/>
              </a:lnSpc>
            </a:pPr>
            <a:r>
              <a:rPr lang="en-AU" sz="4400" dirty="0">
                <a:latin typeface="+mj-lt"/>
              </a:rPr>
              <a:t>The Greenland ice-sheet collapse first,</a:t>
            </a:r>
          </a:p>
          <a:p>
            <a:pPr>
              <a:lnSpc>
                <a:spcPct val="120000"/>
              </a:lnSpc>
            </a:pPr>
            <a:r>
              <a:rPr lang="en-AU" sz="4400" dirty="0">
                <a:latin typeface="+mj-lt"/>
              </a:rPr>
              <a:t>closely followed by the West Antarctica ice sheet collapse, </a:t>
            </a:r>
          </a:p>
          <a:p>
            <a:pPr>
              <a:lnSpc>
                <a:spcPct val="120000"/>
              </a:lnSpc>
            </a:pPr>
            <a:r>
              <a:rPr lang="en-AU" sz="4400" dirty="0">
                <a:latin typeface="+mj-lt"/>
              </a:rPr>
              <a:t>then tropical coral reef die-off,  and</a:t>
            </a:r>
          </a:p>
          <a:p>
            <a:pPr>
              <a:lnSpc>
                <a:spcPct val="120000"/>
              </a:lnSpc>
            </a:pPr>
            <a:r>
              <a:rPr lang="en-AU" sz="4400" dirty="0">
                <a:latin typeface="+mj-lt"/>
              </a:rPr>
              <a:t> then the northern permafrost abrupt thaw.</a:t>
            </a:r>
          </a:p>
          <a:p>
            <a:pPr marL="0" indent="0">
              <a:lnSpc>
                <a:spcPct val="100000"/>
              </a:lnSpc>
              <a:buNone/>
            </a:pPr>
            <a:r>
              <a:rPr lang="en-US" dirty="0">
                <a:latin typeface="+mj-lt"/>
              </a:rPr>
              <a:t>Two excellent websites:</a:t>
            </a:r>
          </a:p>
          <a:p>
            <a:pPr marL="0" indent="0">
              <a:lnSpc>
                <a:spcPct val="100000"/>
              </a:lnSpc>
              <a:buNone/>
            </a:pPr>
            <a:r>
              <a:rPr lang="en-AU" sz="1500" u="sng" dirty="0">
                <a:latin typeface="+mj-lt"/>
                <a:hlinkClick r:id="rId2"/>
              </a:rPr>
              <a:t>https://www.actuaries.digital/2022/09/27/climate-tipping-points/</a:t>
            </a:r>
            <a:endParaRPr lang="en-AU" sz="1500" u="sng" dirty="0">
              <a:latin typeface="+mj-lt"/>
            </a:endParaRPr>
          </a:p>
          <a:p>
            <a:pPr marL="0" indent="0">
              <a:lnSpc>
                <a:spcPct val="100000"/>
              </a:lnSpc>
              <a:buNone/>
            </a:pPr>
            <a:r>
              <a:rPr lang="en-AU" sz="1500" u="sng" dirty="0">
                <a:latin typeface="+mj-lt"/>
                <a:hlinkClick r:id="rId2"/>
              </a:rPr>
              <a:t>https://www.actuaries.digital/2022/09/27/climate-tipping-points/</a:t>
            </a:r>
            <a:endParaRPr lang="en-US" sz="1500" dirty="0">
              <a:latin typeface="+mj-lt"/>
            </a:endParaRPr>
          </a:p>
          <a:p>
            <a:pPr marL="0" indent="0">
              <a:lnSpc>
                <a:spcPct val="150000"/>
              </a:lnSpc>
              <a:buNone/>
            </a:pPr>
            <a:endParaRPr lang="en-US" dirty="0"/>
          </a:p>
        </p:txBody>
      </p:sp>
      <p:sp>
        <p:nvSpPr>
          <p:cNvPr id="4" name="AutoShape 2" descr="How to Think About Relativity's Concept of Space-Time | Quanta Magazine">
            <a:extLst>
              <a:ext uri="{FF2B5EF4-FFF2-40B4-BE49-F238E27FC236}">
                <a16:creationId xmlns:a16="http://schemas.microsoft.com/office/drawing/2014/main" id="{A44E7CAC-DAEF-A276-9ACE-5A9A47358AB5}"/>
              </a:ext>
            </a:extLst>
          </p:cNvPr>
          <p:cNvSpPr>
            <a:spLocks noChangeAspect="1" noChangeArrowheads="1"/>
          </p:cNvSpPr>
          <p:nvPr/>
        </p:nvSpPr>
        <p:spPr bwMode="auto">
          <a:xfrm>
            <a:off x="5943600" y="3276600"/>
            <a:ext cx="1296444" cy="12964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5" name="Picture 4">
            <a:extLst>
              <a:ext uri="{FF2B5EF4-FFF2-40B4-BE49-F238E27FC236}">
                <a16:creationId xmlns:a16="http://schemas.microsoft.com/office/drawing/2014/main" id="{085AFC48-A401-1780-A814-EE9791C39402}"/>
              </a:ext>
            </a:extLst>
          </p:cNvPr>
          <p:cNvPicPr/>
          <p:nvPr/>
        </p:nvPicPr>
        <p:blipFill>
          <a:blip r:embed="rId3"/>
          <a:stretch>
            <a:fillRect/>
          </a:stretch>
        </p:blipFill>
        <p:spPr>
          <a:xfrm>
            <a:off x="838200" y="5930583"/>
            <a:ext cx="2171700" cy="492760"/>
          </a:xfrm>
          <a:prstGeom prst="rect">
            <a:avLst/>
          </a:prstGeom>
        </p:spPr>
      </p:pic>
      <p:pic>
        <p:nvPicPr>
          <p:cNvPr id="6" name="Picture 5" descr="Climate Tipping Points">
            <a:extLst>
              <a:ext uri="{FF2B5EF4-FFF2-40B4-BE49-F238E27FC236}">
                <a16:creationId xmlns:a16="http://schemas.microsoft.com/office/drawing/2014/main" id="{17DCED0D-3D3D-DAAD-721A-6E3C592ABE8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20498" y="1148645"/>
            <a:ext cx="4833302" cy="5014030"/>
          </a:xfrm>
          <a:prstGeom prst="rect">
            <a:avLst/>
          </a:prstGeom>
          <a:noFill/>
        </p:spPr>
      </p:pic>
    </p:spTree>
    <p:extLst>
      <p:ext uri="{BB962C8B-B14F-4D97-AF65-F5344CB8AC3E}">
        <p14:creationId xmlns:p14="http://schemas.microsoft.com/office/powerpoint/2010/main" val="28450444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55F2E1-8BFE-248C-4597-5123F4FBB0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75B00D-5CD1-B97F-D65D-C523EF72926B}"/>
              </a:ext>
            </a:extLst>
          </p:cNvPr>
          <p:cNvSpPr>
            <a:spLocks noGrp="1"/>
          </p:cNvSpPr>
          <p:nvPr>
            <p:ph type="title"/>
          </p:nvPr>
        </p:nvSpPr>
        <p:spPr>
          <a:xfrm>
            <a:off x="838200" y="365125"/>
            <a:ext cx="10515600" cy="639127"/>
          </a:xfrm>
        </p:spPr>
        <p:txBody>
          <a:bodyPr>
            <a:normAutofit/>
          </a:bodyPr>
          <a:lstStyle/>
          <a:p>
            <a:r>
              <a:rPr lang="en-US" sz="3600" b="1" dirty="0">
                <a:solidFill>
                  <a:srgbClr val="0070C0"/>
                </a:solidFill>
              </a:rPr>
              <a:t>Key science ideas</a:t>
            </a:r>
          </a:p>
        </p:txBody>
      </p:sp>
      <p:sp>
        <p:nvSpPr>
          <p:cNvPr id="3" name="Content Placeholder 2">
            <a:extLst>
              <a:ext uri="{FF2B5EF4-FFF2-40B4-BE49-F238E27FC236}">
                <a16:creationId xmlns:a16="http://schemas.microsoft.com/office/drawing/2014/main" id="{E650F071-4A46-8277-BD11-C5EE8F281D8F}"/>
              </a:ext>
            </a:extLst>
          </p:cNvPr>
          <p:cNvSpPr>
            <a:spLocks noGrp="1"/>
          </p:cNvSpPr>
          <p:nvPr>
            <p:ph idx="1"/>
          </p:nvPr>
        </p:nvSpPr>
        <p:spPr>
          <a:xfrm>
            <a:off x="1005839" y="1578279"/>
            <a:ext cx="10347959" cy="4197681"/>
          </a:xfrm>
        </p:spPr>
        <p:txBody>
          <a:bodyPr>
            <a:normAutofit/>
          </a:bodyPr>
          <a:lstStyle/>
          <a:p>
            <a:pPr marL="0" indent="0">
              <a:buNone/>
            </a:pPr>
            <a:r>
              <a:rPr lang="en-AU" dirty="0">
                <a:latin typeface="+mj-lt"/>
              </a:rPr>
              <a:t>Key idea 1: 	Tipping points are ‘critical thresholds’, in a ‘physical’ or ‘climate’ system that, when exceeded, can lead to a significant change in the state of system, often with an understanding that the change is irreversible.’</a:t>
            </a:r>
          </a:p>
          <a:p>
            <a:pPr marL="0" indent="0" fontAlgn="base">
              <a:buNone/>
            </a:pPr>
            <a:r>
              <a:rPr lang="en-AU" dirty="0">
                <a:latin typeface="+mj-lt"/>
              </a:rPr>
              <a:t>Key idea 2:	Based on scientific evidence, the </a:t>
            </a:r>
            <a:r>
              <a:rPr lang="en-AU" dirty="0">
                <a:latin typeface="+mj-lt"/>
                <a:hlinkClick r:id="rId2"/>
              </a:rPr>
              <a:t>IPCC</a:t>
            </a:r>
            <a:r>
              <a:rPr lang="en-AU" dirty="0">
                <a:latin typeface="+mj-lt"/>
              </a:rPr>
              <a:t>, has identified 16 potential climate tipping points.</a:t>
            </a:r>
          </a:p>
          <a:p>
            <a:pPr marL="0" indent="0">
              <a:buNone/>
            </a:pPr>
            <a:r>
              <a:rPr lang="en-AU" dirty="0">
                <a:latin typeface="+mj-lt"/>
              </a:rPr>
              <a:t>Key idea 3:	There are many unknowns in climate science: while we can predict trends, we can rarely predict the details.</a:t>
            </a:r>
          </a:p>
          <a:p>
            <a:pPr marL="0" indent="0">
              <a:lnSpc>
                <a:spcPct val="150000"/>
              </a:lnSpc>
              <a:buNone/>
            </a:pPr>
            <a:endParaRPr lang="en-US" dirty="0"/>
          </a:p>
        </p:txBody>
      </p:sp>
      <p:sp>
        <p:nvSpPr>
          <p:cNvPr id="4" name="AutoShape 2" descr="How to Think About Relativity's Concept of Space-Time | Quanta Magazine">
            <a:extLst>
              <a:ext uri="{FF2B5EF4-FFF2-40B4-BE49-F238E27FC236}">
                <a16:creationId xmlns:a16="http://schemas.microsoft.com/office/drawing/2014/main" id="{5E2C611F-5E7F-23C1-8144-7429B8C6E504}"/>
              </a:ext>
            </a:extLst>
          </p:cNvPr>
          <p:cNvSpPr>
            <a:spLocks noChangeAspect="1" noChangeArrowheads="1"/>
          </p:cNvSpPr>
          <p:nvPr/>
        </p:nvSpPr>
        <p:spPr bwMode="auto">
          <a:xfrm>
            <a:off x="5943600" y="3276600"/>
            <a:ext cx="1296444" cy="12964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5" name="Picture 4">
            <a:extLst>
              <a:ext uri="{FF2B5EF4-FFF2-40B4-BE49-F238E27FC236}">
                <a16:creationId xmlns:a16="http://schemas.microsoft.com/office/drawing/2014/main" id="{CE73CD67-61ED-149C-1B73-8106BC4FBAB7}"/>
              </a:ext>
            </a:extLst>
          </p:cNvPr>
          <p:cNvPicPr/>
          <p:nvPr/>
        </p:nvPicPr>
        <p:blipFill>
          <a:blip r:embed="rId3"/>
          <a:stretch>
            <a:fillRect/>
          </a:stretch>
        </p:blipFill>
        <p:spPr>
          <a:xfrm>
            <a:off x="838200" y="5930583"/>
            <a:ext cx="2171700" cy="492760"/>
          </a:xfrm>
          <a:prstGeom prst="rect">
            <a:avLst/>
          </a:prstGeom>
        </p:spPr>
      </p:pic>
    </p:spTree>
    <p:extLst>
      <p:ext uri="{BB962C8B-B14F-4D97-AF65-F5344CB8AC3E}">
        <p14:creationId xmlns:p14="http://schemas.microsoft.com/office/powerpoint/2010/main" val="8849065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328B69-A055-DB0F-CB96-A6A1B2E608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7EDB631-0ED7-1DC5-CC4E-2FA084BC8332}"/>
              </a:ext>
            </a:extLst>
          </p:cNvPr>
          <p:cNvSpPr>
            <a:spLocks noGrp="1"/>
          </p:cNvSpPr>
          <p:nvPr>
            <p:ph type="ctrTitle"/>
          </p:nvPr>
        </p:nvSpPr>
        <p:spPr>
          <a:xfrm>
            <a:off x="717936" y="532396"/>
            <a:ext cx="10849180" cy="736600"/>
          </a:xfrm>
        </p:spPr>
        <p:txBody>
          <a:bodyPr>
            <a:noAutofit/>
          </a:bodyPr>
          <a:lstStyle/>
          <a:p>
            <a:pPr algn="l"/>
            <a:r>
              <a:rPr lang="en-AU" sz="4800" b="1" dirty="0">
                <a:solidFill>
                  <a:srgbClr val="0070C0"/>
                </a:solidFill>
              </a:rPr>
              <a:t>Lesson 9: The annual rise of CO</a:t>
            </a:r>
            <a:r>
              <a:rPr lang="en-AU" sz="4800" b="1" baseline="-25000" dirty="0">
                <a:solidFill>
                  <a:srgbClr val="0070C0"/>
                </a:solidFill>
              </a:rPr>
              <a:t>2</a:t>
            </a:r>
            <a:endParaRPr lang="en-US" sz="4800" b="1" dirty="0">
              <a:solidFill>
                <a:srgbClr val="0070C0"/>
              </a:solidFill>
            </a:endParaRPr>
          </a:p>
        </p:txBody>
      </p:sp>
      <p:sp>
        <p:nvSpPr>
          <p:cNvPr id="3" name="Subtitle 2">
            <a:extLst>
              <a:ext uri="{FF2B5EF4-FFF2-40B4-BE49-F238E27FC236}">
                <a16:creationId xmlns:a16="http://schemas.microsoft.com/office/drawing/2014/main" id="{EB0155B3-5DAD-2E9A-197E-0BC77ABFED14}"/>
              </a:ext>
            </a:extLst>
          </p:cNvPr>
          <p:cNvSpPr>
            <a:spLocks noGrp="1"/>
          </p:cNvSpPr>
          <p:nvPr>
            <p:ph type="subTitle" idx="1"/>
          </p:nvPr>
        </p:nvSpPr>
        <p:spPr>
          <a:xfrm>
            <a:off x="785874" y="1273758"/>
            <a:ext cx="4703911" cy="2993110"/>
          </a:xfrm>
        </p:spPr>
        <p:txBody>
          <a:bodyPr>
            <a:normAutofit/>
          </a:bodyPr>
          <a:lstStyle/>
          <a:p>
            <a:pPr algn="l"/>
            <a:r>
              <a:rPr lang="en-AU" sz="2800" dirty="0">
                <a:latin typeface="+mj-lt"/>
              </a:rPr>
              <a:t>How do we know CO</a:t>
            </a:r>
            <a:r>
              <a:rPr lang="en-AU" sz="2800" baseline="-25000" dirty="0">
                <a:latin typeface="+mj-lt"/>
              </a:rPr>
              <a:t>2</a:t>
            </a:r>
            <a:r>
              <a:rPr lang="en-AU" sz="2800" dirty="0">
                <a:latin typeface="+mj-lt"/>
              </a:rPr>
              <a:t> in the atmosphere is increasing?</a:t>
            </a:r>
          </a:p>
          <a:p>
            <a:pPr algn="l"/>
            <a:r>
              <a:rPr lang="en-AU" sz="2800" dirty="0">
                <a:latin typeface="+mj-lt"/>
              </a:rPr>
              <a:t>What is the relationship between atmospheric CO</a:t>
            </a:r>
            <a:r>
              <a:rPr lang="en-AU" sz="2800" baseline="-25000" dirty="0">
                <a:latin typeface="+mj-lt"/>
              </a:rPr>
              <a:t>2</a:t>
            </a:r>
            <a:r>
              <a:rPr lang="en-AU" sz="2800" dirty="0">
                <a:latin typeface="+mj-lt"/>
              </a:rPr>
              <a:t> concentration and global warming?</a:t>
            </a:r>
          </a:p>
        </p:txBody>
      </p:sp>
      <p:pic>
        <p:nvPicPr>
          <p:cNvPr id="1026" name="Picture 2" descr="Einstein-First Project">
            <a:extLst>
              <a:ext uri="{FF2B5EF4-FFF2-40B4-BE49-F238E27FC236}">
                <a16:creationId xmlns:a16="http://schemas.microsoft.com/office/drawing/2014/main" id="{F7CF2983-787D-EEEE-BDBE-DC24211048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13783" y="5721069"/>
            <a:ext cx="3175000" cy="7366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B58EB1CC-A7B8-C39A-5449-02D5C5CD8B10}"/>
              </a:ext>
            </a:extLst>
          </p:cNvPr>
          <p:cNvPicPr>
            <a:picLocks noChangeAspect="1"/>
          </p:cNvPicPr>
          <p:nvPr/>
        </p:nvPicPr>
        <p:blipFill rotWithShape="1">
          <a:blip r:embed="rId3"/>
          <a:srcRect t="12139" b="14763"/>
          <a:stretch/>
        </p:blipFill>
        <p:spPr bwMode="auto">
          <a:xfrm>
            <a:off x="5548028" y="1273758"/>
            <a:ext cx="5731510" cy="2581275"/>
          </a:xfrm>
          <a:prstGeom prst="rect">
            <a:avLst/>
          </a:prstGeom>
          <a:ln>
            <a:noFill/>
          </a:ln>
          <a:extLst>
            <a:ext uri="{53640926-AAD7-44D8-BBD7-CCE9431645EC}">
              <a14:shadowObscured xmlns:a14="http://schemas.microsoft.com/office/drawing/2010/main"/>
            </a:ext>
          </a:extLst>
        </p:spPr>
      </p:pic>
      <p:pic>
        <p:nvPicPr>
          <p:cNvPr id="5" name="Picture 4" descr="A graph of the temperature of the period&#10;&#10;AI-generated content may be incorrect.">
            <a:extLst>
              <a:ext uri="{FF2B5EF4-FFF2-40B4-BE49-F238E27FC236}">
                <a16:creationId xmlns:a16="http://schemas.microsoft.com/office/drawing/2014/main" id="{9F9D9DF4-EDE9-CCF8-6D82-2C959B193389}"/>
              </a:ext>
            </a:extLst>
          </p:cNvPr>
          <p:cNvPicPr>
            <a:picLocks noChangeAspect="1"/>
          </p:cNvPicPr>
          <p:nvPr/>
        </p:nvPicPr>
        <p:blipFill>
          <a:blip r:embed="rId4"/>
          <a:stretch>
            <a:fillRect/>
          </a:stretch>
        </p:blipFill>
        <p:spPr>
          <a:xfrm>
            <a:off x="785874" y="3760425"/>
            <a:ext cx="4593846" cy="3048340"/>
          </a:xfrm>
          <a:prstGeom prst="rect">
            <a:avLst/>
          </a:prstGeom>
        </p:spPr>
      </p:pic>
    </p:spTree>
    <p:extLst>
      <p:ext uri="{BB962C8B-B14F-4D97-AF65-F5344CB8AC3E}">
        <p14:creationId xmlns:p14="http://schemas.microsoft.com/office/powerpoint/2010/main" val="10117392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7384BD-6A2D-EA75-0CB1-3EB5D40E2CC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84BB11F-4289-5000-AC90-E4BBEE6F6C22}"/>
              </a:ext>
            </a:extLst>
          </p:cNvPr>
          <p:cNvSpPr>
            <a:spLocks noGrp="1"/>
          </p:cNvSpPr>
          <p:nvPr>
            <p:ph type="title"/>
          </p:nvPr>
        </p:nvSpPr>
        <p:spPr/>
        <p:txBody>
          <a:bodyPr>
            <a:normAutofit/>
          </a:bodyPr>
          <a:lstStyle/>
          <a:p>
            <a:r>
              <a:rPr lang="en-AU" b="1" dirty="0">
                <a:solidFill>
                  <a:srgbClr val="0070C0"/>
                </a:solidFill>
              </a:rPr>
              <a:t>Lesson 9: The annual rise of CO</a:t>
            </a:r>
            <a:r>
              <a:rPr lang="en-AU" b="1" baseline="-25000" dirty="0">
                <a:solidFill>
                  <a:srgbClr val="0070C0"/>
                </a:solidFill>
              </a:rPr>
              <a:t>2</a:t>
            </a:r>
            <a:endParaRPr lang="en-AU" b="1" dirty="0">
              <a:solidFill>
                <a:srgbClr val="0070C0"/>
              </a:solidFill>
            </a:endParaRPr>
          </a:p>
        </p:txBody>
      </p:sp>
      <p:sp>
        <p:nvSpPr>
          <p:cNvPr id="5" name="Content Placeholder 4">
            <a:extLst>
              <a:ext uri="{FF2B5EF4-FFF2-40B4-BE49-F238E27FC236}">
                <a16:creationId xmlns:a16="http://schemas.microsoft.com/office/drawing/2014/main" id="{9E8E6C7A-3927-111D-F43A-C92478367E03}"/>
              </a:ext>
            </a:extLst>
          </p:cNvPr>
          <p:cNvSpPr>
            <a:spLocks noGrp="1"/>
          </p:cNvSpPr>
          <p:nvPr>
            <p:ph idx="1"/>
          </p:nvPr>
        </p:nvSpPr>
        <p:spPr>
          <a:xfrm>
            <a:off x="838200" y="1594022"/>
            <a:ext cx="10515600" cy="4582941"/>
          </a:xfrm>
        </p:spPr>
        <p:txBody>
          <a:bodyPr>
            <a:normAutofit fontScale="92500" lnSpcReduction="10000"/>
          </a:bodyPr>
          <a:lstStyle/>
          <a:p>
            <a:pPr marL="0" indent="0">
              <a:buNone/>
            </a:pPr>
            <a:r>
              <a:rPr lang="en-AU" dirty="0">
                <a:latin typeface="+mj-lt"/>
              </a:rPr>
              <a:t>This lesson starts with students working in groups using AI or google searches to find answers to questions associated with climate change</a:t>
            </a:r>
            <a:r>
              <a:rPr lang="en-AU" b="1" dirty="0">
                <a:latin typeface="+mj-lt"/>
              </a:rPr>
              <a:t> </a:t>
            </a:r>
            <a:r>
              <a:rPr lang="en-AU" dirty="0">
                <a:latin typeface="+mj-lt"/>
              </a:rPr>
              <a:t>that they report back to the whole class.</a:t>
            </a:r>
          </a:p>
          <a:p>
            <a:pPr marL="365125" indent="-365125"/>
            <a:r>
              <a:rPr lang="en-AU" sz="2600" dirty="0">
                <a:latin typeface="+mj-lt"/>
              </a:rPr>
              <a:t>What is the CO</a:t>
            </a:r>
            <a:r>
              <a:rPr lang="en-AU" sz="2600" baseline="-25000" dirty="0">
                <a:latin typeface="+mj-lt"/>
              </a:rPr>
              <a:t>2</a:t>
            </a:r>
            <a:r>
              <a:rPr lang="en-AU" sz="2600" dirty="0">
                <a:latin typeface="+mj-lt"/>
              </a:rPr>
              <a:t> concentration today?</a:t>
            </a:r>
          </a:p>
          <a:p>
            <a:pPr marL="365125" indent="-365125"/>
            <a:r>
              <a:rPr lang="en-AU" sz="2600" dirty="0">
                <a:latin typeface="+mj-lt"/>
              </a:rPr>
              <a:t>What was it this time last year?</a:t>
            </a:r>
          </a:p>
          <a:p>
            <a:pPr marL="365125" indent="-365125"/>
            <a:r>
              <a:rPr lang="en-AU" sz="2600" dirty="0">
                <a:latin typeface="+mj-lt"/>
              </a:rPr>
              <a:t>What is the meaning of </a:t>
            </a:r>
            <a:r>
              <a:rPr lang="en-AU" sz="2600" i="1" dirty="0">
                <a:latin typeface="+mj-lt"/>
              </a:rPr>
              <a:t>the world’s CO</a:t>
            </a:r>
            <a:r>
              <a:rPr lang="en-AU" sz="2600" i="1" baseline="-25000" dirty="0">
                <a:latin typeface="+mj-lt"/>
              </a:rPr>
              <a:t>2</a:t>
            </a:r>
            <a:r>
              <a:rPr lang="en-AU" sz="2600" i="1" dirty="0">
                <a:latin typeface="+mj-lt"/>
              </a:rPr>
              <a:t> budget?</a:t>
            </a:r>
          </a:p>
          <a:p>
            <a:pPr marL="365125" indent="-365125"/>
            <a:r>
              <a:rPr lang="en-AU" sz="2600" dirty="0">
                <a:latin typeface="+mj-lt"/>
              </a:rPr>
              <a:t>What is Australia’s CO</a:t>
            </a:r>
            <a:r>
              <a:rPr lang="en-AU" sz="2600" baseline="-25000" dirty="0">
                <a:latin typeface="+mj-lt"/>
              </a:rPr>
              <a:t>2</a:t>
            </a:r>
            <a:r>
              <a:rPr lang="en-AU" sz="2600" dirty="0">
                <a:latin typeface="+mj-lt"/>
              </a:rPr>
              <a:t> budget?</a:t>
            </a:r>
          </a:p>
          <a:p>
            <a:pPr marL="365125" indent="-365125"/>
            <a:r>
              <a:rPr lang="en-AU" sz="2600" dirty="0">
                <a:latin typeface="+mj-lt"/>
              </a:rPr>
              <a:t>What is Australia’s per capita CO</a:t>
            </a:r>
            <a:r>
              <a:rPr lang="en-AU" sz="2600" baseline="-25000" dirty="0">
                <a:latin typeface="+mj-lt"/>
              </a:rPr>
              <a:t>2</a:t>
            </a:r>
            <a:r>
              <a:rPr lang="en-AU" sz="2600" dirty="0">
                <a:latin typeface="+mj-lt"/>
              </a:rPr>
              <a:t> emission compared with the rest of the world?</a:t>
            </a:r>
          </a:p>
          <a:p>
            <a:pPr marL="365125" indent="-365125"/>
            <a:r>
              <a:rPr lang="en-AU" sz="2600" dirty="0">
                <a:latin typeface="+mj-lt"/>
              </a:rPr>
              <a:t>Why does CO</a:t>
            </a:r>
            <a:r>
              <a:rPr lang="en-AU" sz="2600" baseline="-25000" dirty="0">
                <a:latin typeface="+mj-lt"/>
              </a:rPr>
              <a:t>2</a:t>
            </a:r>
            <a:r>
              <a:rPr lang="en-AU" sz="2600" dirty="0">
                <a:latin typeface="+mj-lt"/>
              </a:rPr>
              <a:t> reduce in the northern springtime?</a:t>
            </a:r>
            <a:r>
              <a:rPr lang="en-AU" sz="2600" b="1" dirty="0">
                <a:latin typeface="+mj-lt"/>
              </a:rPr>
              <a:t> </a:t>
            </a:r>
            <a:endParaRPr lang="en-AU" sz="2600" dirty="0">
              <a:latin typeface="+mj-lt"/>
            </a:endParaRPr>
          </a:p>
          <a:p>
            <a:pPr marL="0" indent="0">
              <a:buNone/>
            </a:pPr>
            <a:r>
              <a:rPr lang="en-AU" dirty="0">
                <a:latin typeface="+mj-lt"/>
              </a:rPr>
              <a:t>Milk for visible light is like CO</a:t>
            </a:r>
            <a:r>
              <a:rPr lang="en-AU" baseline="-25000" dirty="0">
                <a:latin typeface="+mj-lt"/>
              </a:rPr>
              <a:t>2</a:t>
            </a:r>
            <a:r>
              <a:rPr lang="en-AU" dirty="0">
                <a:latin typeface="+mj-lt"/>
              </a:rPr>
              <a:t> for infrared light. Students conduct simple activities using milk to understand absorption of photons. </a:t>
            </a:r>
          </a:p>
          <a:p>
            <a:pPr marL="0" indent="0">
              <a:buNone/>
            </a:pPr>
            <a:endParaRPr lang="en-AU" dirty="0">
              <a:latin typeface="+mj-lt"/>
            </a:endParaRPr>
          </a:p>
          <a:p>
            <a:pPr marL="0" indent="0">
              <a:buNone/>
            </a:pPr>
            <a:endParaRPr lang="en-AU" sz="3200" dirty="0">
              <a:effectLst/>
              <a:latin typeface="+mj-lt"/>
              <a:ea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9A5C5A8B-6643-F92D-3022-524155361C29}"/>
              </a:ext>
            </a:extLst>
          </p:cNvPr>
          <p:cNvPicPr/>
          <p:nvPr/>
        </p:nvPicPr>
        <p:blipFill>
          <a:blip r:embed="rId2"/>
          <a:stretch>
            <a:fillRect/>
          </a:stretch>
        </p:blipFill>
        <p:spPr>
          <a:xfrm>
            <a:off x="9182100" y="5760208"/>
            <a:ext cx="2171700" cy="492760"/>
          </a:xfrm>
          <a:prstGeom prst="rect">
            <a:avLst/>
          </a:prstGeom>
        </p:spPr>
      </p:pic>
    </p:spTree>
    <p:extLst>
      <p:ext uri="{BB962C8B-B14F-4D97-AF65-F5344CB8AC3E}">
        <p14:creationId xmlns:p14="http://schemas.microsoft.com/office/powerpoint/2010/main" val="20939662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0BDFA5-EE1B-4A8D-4487-EC9E95D8930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026D55B-B23E-9E98-0B20-AFE22E837842}"/>
              </a:ext>
            </a:extLst>
          </p:cNvPr>
          <p:cNvSpPr>
            <a:spLocks noGrp="1"/>
          </p:cNvSpPr>
          <p:nvPr>
            <p:ph type="title"/>
          </p:nvPr>
        </p:nvSpPr>
        <p:spPr>
          <a:xfrm>
            <a:off x="838200" y="365126"/>
            <a:ext cx="10515600" cy="796410"/>
          </a:xfrm>
        </p:spPr>
        <p:txBody>
          <a:bodyPr>
            <a:normAutofit/>
          </a:bodyPr>
          <a:lstStyle/>
          <a:p>
            <a:r>
              <a:rPr lang="en-AU" sz="4800" b="1" dirty="0">
                <a:solidFill>
                  <a:srgbClr val="0070C0"/>
                </a:solidFill>
              </a:rPr>
              <a:t>Lesson 9 learning intentions</a:t>
            </a:r>
          </a:p>
        </p:txBody>
      </p:sp>
      <p:sp>
        <p:nvSpPr>
          <p:cNvPr id="5" name="Content Placeholder 4">
            <a:extLst>
              <a:ext uri="{FF2B5EF4-FFF2-40B4-BE49-F238E27FC236}">
                <a16:creationId xmlns:a16="http://schemas.microsoft.com/office/drawing/2014/main" id="{F1331F54-4C20-73D0-2C68-E3A689901537}"/>
              </a:ext>
            </a:extLst>
          </p:cNvPr>
          <p:cNvSpPr>
            <a:spLocks noGrp="1"/>
          </p:cNvSpPr>
          <p:nvPr>
            <p:ph idx="1"/>
          </p:nvPr>
        </p:nvSpPr>
        <p:spPr>
          <a:xfrm>
            <a:off x="838199" y="1161536"/>
            <a:ext cx="10210801" cy="4769047"/>
          </a:xfrm>
        </p:spPr>
        <p:txBody>
          <a:bodyPr>
            <a:normAutofit/>
          </a:bodyPr>
          <a:lstStyle/>
          <a:p>
            <a:pPr marL="0" lvl="0" indent="0">
              <a:lnSpc>
                <a:spcPct val="100000"/>
              </a:lnSpc>
              <a:spcAft>
                <a:spcPts val="1200"/>
              </a:spcAft>
              <a:buNone/>
            </a:pPr>
            <a:r>
              <a:rPr lang="en-AU" dirty="0">
                <a:latin typeface="+mj-lt"/>
              </a:rPr>
              <a:t>At the conclusion of the lesson we will:</a:t>
            </a:r>
          </a:p>
          <a:p>
            <a:pPr marL="533400" lvl="0" indent="-533400">
              <a:lnSpc>
                <a:spcPct val="100000"/>
              </a:lnSpc>
              <a:spcAft>
                <a:spcPts val="1200"/>
              </a:spcAft>
            </a:pPr>
            <a:r>
              <a:rPr lang="en-AU" dirty="0">
                <a:latin typeface="+mj-lt"/>
              </a:rPr>
              <a:t>Explain why the systematic measurement of atmospheric CO</a:t>
            </a:r>
            <a:r>
              <a:rPr lang="en-AU" baseline="-25000" dirty="0">
                <a:latin typeface="+mj-lt"/>
              </a:rPr>
              <a:t>2</a:t>
            </a:r>
            <a:r>
              <a:rPr lang="en-AU" dirty="0">
                <a:latin typeface="+mj-lt"/>
              </a:rPr>
              <a:t> is central to monitoring climate change and global warming.</a:t>
            </a:r>
          </a:p>
          <a:p>
            <a:pPr marL="533400" indent="-533400">
              <a:lnSpc>
                <a:spcPct val="100000"/>
              </a:lnSpc>
              <a:spcAft>
                <a:spcPts val="1200"/>
              </a:spcAft>
            </a:pPr>
            <a:r>
              <a:rPr lang="en-AU" dirty="0">
                <a:latin typeface="+mj-lt"/>
              </a:rPr>
              <a:t>Describe the role that Australia plays in monitoring global CO</a:t>
            </a:r>
            <a:r>
              <a:rPr lang="en-AU" baseline="-25000" dirty="0">
                <a:latin typeface="+mj-lt"/>
              </a:rPr>
              <a:t>2</a:t>
            </a:r>
            <a:r>
              <a:rPr lang="en-AU" dirty="0">
                <a:latin typeface="+mj-lt"/>
              </a:rPr>
              <a:t> emissions.</a:t>
            </a:r>
          </a:p>
          <a:p>
            <a:pPr marL="533400" lvl="0" indent="-533400">
              <a:lnSpc>
                <a:spcPct val="100000"/>
              </a:lnSpc>
              <a:spcAft>
                <a:spcPts val="1200"/>
              </a:spcAft>
            </a:pPr>
            <a:r>
              <a:rPr lang="en-AU" dirty="0">
                <a:latin typeface="+mj-lt"/>
              </a:rPr>
              <a:t>Define CO</a:t>
            </a:r>
            <a:r>
              <a:rPr lang="en-AU" baseline="-25000" dirty="0">
                <a:latin typeface="+mj-lt"/>
              </a:rPr>
              <a:t>2</a:t>
            </a:r>
            <a:r>
              <a:rPr lang="en-AU" dirty="0">
                <a:latin typeface="+mj-lt"/>
              </a:rPr>
              <a:t> budget and compare the CO</a:t>
            </a:r>
            <a:r>
              <a:rPr lang="en-AU" baseline="-25000" dirty="0">
                <a:latin typeface="+mj-lt"/>
              </a:rPr>
              <a:t>2</a:t>
            </a:r>
            <a:r>
              <a:rPr lang="en-AU" dirty="0">
                <a:latin typeface="+mj-lt"/>
              </a:rPr>
              <a:t> budgets of different nations.</a:t>
            </a:r>
          </a:p>
        </p:txBody>
      </p:sp>
      <p:pic>
        <p:nvPicPr>
          <p:cNvPr id="6" name="Picture 5">
            <a:extLst>
              <a:ext uri="{FF2B5EF4-FFF2-40B4-BE49-F238E27FC236}">
                <a16:creationId xmlns:a16="http://schemas.microsoft.com/office/drawing/2014/main" id="{B4FE649B-AC45-8692-63A5-B444E31A7929}"/>
              </a:ext>
            </a:extLst>
          </p:cNvPr>
          <p:cNvPicPr/>
          <p:nvPr/>
        </p:nvPicPr>
        <p:blipFill>
          <a:blip r:embed="rId2"/>
          <a:stretch>
            <a:fillRect/>
          </a:stretch>
        </p:blipFill>
        <p:spPr>
          <a:xfrm>
            <a:off x="838200" y="5930583"/>
            <a:ext cx="2171700" cy="492760"/>
          </a:xfrm>
          <a:prstGeom prst="rect">
            <a:avLst/>
          </a:prstGeom>
        </p:spPr>
      </p:pic>
    </p:spTree>
    <p:extLst>
      <p:ext uri="{BB962C8B-B14F-4D97-AF65-F5344CB8AC3E}">
        <p14:creationId xmlns:p14="http://schemas.microsoft.com/office/powerpoint/2010/main" val="35326297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75DF04-0BCD-5587-FE26-627AAEFBAD8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7F4D671-CB79-AF01-477A-36E7ED7F74B7}"/>
              </a:ext>
            </a:extLst>
          </p:cNvPr>
          <p:cNvSpPr>
            <a:spLocks noGrp="1"/>
          </p:cNvSpPr>
          <p:nvPr>
            <p:ph type="title"/>
          </p:nvPr>
        </p:nvSpPr>
        <p:spPr>
          <a:xfrm>
            <a:off x="838200" y="365126"/>
            <a:ext cx="10515600" cy="1046010"/>
          </a:xfrm>
        </p:spPr>
        <p:txBody>
          <a:bodyPr>
            <a:normAutofit/>
          </a:bodyPr>
          <a:lstStyle/>
          <a:p>
            <a:r>
              <a:rPr lang="en-AU" b="1" dirty="0">
                <a:solidFill>
                  <a:srgbClr val="0070C0"/>
                </a:solidFill>
              </a:rPr>
              <a:t>Lesson 9: The annual rise of CO</a:t>
            </a:r>
            <a:r>
              <a:rPr lang="en-AU" b="1" baseline="-25000" dirty="0">
                <a:solidFill>
                  <a:srgbClr val="0070C0"/>
                </a:solidFill>
              </a:rPr>
              <a:t>2</a:t>
            </a:r>
            <a:endParaRPr lang="en-AU" b="1" dirty="0">
              <a:solidFill>
                <a:srgbClr val="0070C0"/>
              </a:solidFill>
            </a:endParaRPr>
          </a:p>
        </p:txBody>
      </p:sp>
      <p:sp>
        <p:nvSpPr>
          <p:cNvPr id="3" name="Rectangle 2">
            <a:extLst>
              <a:ext uri="{FF2B5EF4-FFF2-40B4-BE49-F238E27FC236}">
                <a16:creationId xmlns:a16="http://schemas.microsoft.com/office/drawing/2014/main" id="{58322B15-F958-E00B-633B-FDEC2333E356}"/>
              </a:ext>
            </a:extLst>
          </p:cNvPr>
          <p:cNvSpPr/>
          <p:nvPr/>
        </p:nvSpPr>
        <p:spPr>
          <a:xfrm>
            <a:off x="1005411" y="1488772"/>
            <a:ext cx="10181056" cy="558743"/>
          </a:xfrm>
          <a:prstGeom prst="rect">
            <a:avLst/>
          </a:prstGeom>
          <a:ln w="19050">
            <a:solidFill>
              <a:schemeClr val="accent1"/>
            </a:solidFill>
            <a:prstDash val="solid"/>
          </a:ln>
        </p:spPr>
        <p:txBody>
          <a:bodyPr wrap="square">
            <a:spAutoFit/>
          </a:bodyPr>
          <a:lstStyle/>
          <a:p>
            <a:pPr lvl="0">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1. Science linking atmospheric CO</a:t>
            </a:r>
            <a:r>
              <a:rPr lang="en-AU" sz="2800" baseline="-25000" dirty="0">
                <a:latin typeface="+mj-lt"/>
                <a:ea typeface="Calibri" panose="020F0502020204030204" pitchFamily="34" charset="0"/>
                <a:cs typeface="Times New Roman" panose="02020603050405020304" pitchFamily="18" charset="0"/>
              </a:rPr>
              <a:t>2</a:t>
            </a:r>
            <a:r>
              <a:rPr lang="en-AU" sz="2800" dirty="0">
                <a:latin typeface="+mj-lt"/>
                <a:ea typeface="Calibri" panose="020F0502020204030204" pitchFamily="34" charset="0"/>
                <a:cs typeface="Times New Roman" panose="02020603050405020304" pitchFamily="18" charset="0"/>
              </a:rPr>
              <a:t> concentration and global warming </a:t>
            </a:r>
          </a:p>
        </p:txBody>
      </p:sp>
      <p:sp>
        <p:nvSpPr>
          <p:cNvPr id="6" name="Rectangle 5">
            <a:extLst>
              <a:ext uri="{FF2B5EF4-FFF2-40B4-BE49-F238E27FC236}">
                <a16:creationId xmlns:a16="http://schemas.microsoft.com/office/drawing/2014/main" id="{DF7C0687-4C49-63F9-1086-3425B3B7EC36}"/>
              </a:ext>
            </a:extLst>
          </p:cNvPr>
          <p:cNvSpPr/>
          <p:nvPr/>
        </p:nvSpPr>
        <p:spPr>
          <a:xfrm>
            <a:off x="2068554" y="2484380"/>
            <a:ext cx="9117914" cy="558743"/>
          </a:xfrm>
          <a:prstGeom prst="rect">
            <a:avLst/>
          </a:prstGeom>
          <a:ln w="19050">
            <a:solidFill>
              <a:schemeClr val="accent1"/>
            </a:solidFill>
          </a:ln>
        </p:spPr>
        <p:txBody>
          <a:bodyPr wrap="square">
            <a:spAutoFit/>
          </a:bodyPr>
          <a:lstStyle/>
          <a:p>
            <a:pPr>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2. Measuring greenhouse gas concentrations</a:t>
            </a:r>
          </a:p>
        </p:txBody>
      </p:sp>
      <p:sp>
        <p:nvSpPr>
          <p:cNvPr id="7" name="Rectangle 6">
            <a:extLst>
              <a:ext uri="{FF2B5EF4-FFF2-40B4-BE49-F238E27FC236}">
                <a16:creationId xmlns:a16="http://schemas.microsoft.com/office/drawing/2014/main" id="{3962D537-A925-2425-6F74-05DFD6057352}"/>
              </a:ext>
            </a:extLst>
          </p:cNvPr>
          <p:cNvSpPr/>
          <p:nvPr/>
        </p:nvSpPr>
        <p:spPr>
          <a:xfrm>
            <a:off x="3117082" y="3423881"/>
            <a:ext cx="8069386" cy="558743"/>
          </a:xfrm>
          <a:prstGeom prst="rect">
            <a:avLst/>
          </a:prstGeom>
          <a:ln w="19050">
            <a:solidFill>
              <a:schemeClr val="accent1"/>
            </a:solidFill>
          </a:ln>
        </p:spPr>
        <p:txBody>
          <a:bodyPr wrap="square">
            <a:spAutoFit/>
          </a:bodyPr>
          <a:lstStyle/>
          <a:p>
            <a:pPr lvl="0">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3. Appreciating the effect of tiny CO</a:t>
            </a:r>
            <a:r>
              <a:rPr lang="en-AU" sz="2800" baseline="-25000" dirty="0">
                <a:latin typeface="+mj-lt"/>
                <a:ea typeface="Calibri" panose="020F0502020204030204" pitchFamily="34" charset="0"/>
                <a:cs typeface="Times New Roman" panose="02020603050405020304" pitchFamily="18" charset="0"/>
              </a:rPr>
              <a:t>2</a:t>
            </a:r>
            <a:r>
              <a:rPr lang="en-AU" sz="2800" dirty="0">
                <a:latin typeface="+mj-lt"/>
                <a:ea typeface="Calibri" panose="020F0502020204030204" pitchFamily="34" charset="0"/>
                <a:cs typeface="Times New Roman" panose="02020603050405020304" pitchFamily="18" charset="0"/>
              </a:rPr>
              <a:t> concentrations  </a:t>
            </a:r>
          </a:p>
        </p:txBody>
      </p:sp>
      <p:sp>
        <p:nvSpPr>
          <p:cNvPr id="8" name="Rectangle 7">
            <a:extLst>
              <a:ext uri="{FF2B5EF4-FFF2-40B4-BE49-F238E27FC236}">
                <a16:creationId xmlns:a16="http://schemas.microsoft.com/office/drawing/2014/main" id="{7985C4F1-7420-0CB6-FF90-19A6415C0DBB}"/>
              </a:ext>
            </a:extLst>
          </p:cNvPr>
          <p:cNvSpPr/>
          <p:nvPr/>
        </p:nvSpPr>
        <p:spPr>
          <a:xfrm>
            <a:off x="4057397" y="4363382"/>
            <a:ext cx="7131303" cy="523220"/>
          </a:xfrm>
          <a:prstGeom prst="rect">
            <a:avLst/>
          </a:prstGeom>
          <a:ln w="19050">
            <a:solidFill>
              <a:schemeClr val="accent1"/>
            </a:solidFill>
          </a:ln>
        </p:spPr>
        <p:txBody>
          <a:bodyPr wrap="square">
            <a:spAutoFit/>
          </a:bodyPr>
          <a:lstStyle/>
          <a:p>
            <a:pPr marL="363538" indent="-363538">
              <a:tabLst>
                <a:tab pos="363538" algn="l"/>
              </a:tabLst>
            </a:pPr>
            <a:r>
              <a:rPr lang="en-AU" sz="2800" dirty="0">
                <a:latin typeface="+mj-lt"/>
                <a:ea typeface="Calibri" panose="020F0502020204030204" pitchFamily="34" charset="0"/>
                <a:cs typeface="Times New Roman" panose="02020603050405020304" pitchFamily="18" charset="0"/>
              </a:rPr>
              <a:t>4. CO</a:t>
            </a:r>
            <a:r>
              <a:rPr lang="en-AU" sz="2800" baseline="-25000" dirty="0">
                <a:latin typeface="+mj-lt"/>
                <a:ea typeface="Calibri" panose="020F0502020204030204" pitchFamily="34" charset="0"/>
                <a:cs typeface="Times New Roman" panose="02020603050405020304" pitchFamily="18" charset="0"/>
              </a:rPr>
              <a:t>2</a:t>
            </a:r>
            <a:r>
              <a:rPr lang="en-AU" sz="2800" dirty="0">
                <a:latin typeface="+mj-lt"/>
                <a:ea typeface="Calibri" panose="020F0502020204030204" pitchFamily="34" charset="0"/>
                <a:cs typeface="Times New Roman" panose="02020603050405020304" pitchFamily="18" charset="0"/>
              </a:rPr>
              <a:t> budgets</a:t>
            </a:r>
            <a:endParaRPr lang="en-AU" sz="2800" dirty="0">
              <a:latin typeface="+mj-lt"/>
            </a:endParaRPr>
          </a:p>
        </p:txBody>
      </p:sp>
      <p:sp>
        <p:nvSpPr>
          <p:cNvPr id="10" name="Bent-Up Arrow 9">
            <a:extLst>
              <a:ext uri="{FF2B5EF4-FFF2-40B4-BE49-F238E27FC236}">
                <a16:creationId xmlns:a16="http://schemas.microsoft.com/office/drawing/2014/main" id="{FB407BAC-4516-9B85-68C0-C6E074928178}"/>
              </a:ext>
            </a:extLst>
          </p:cNvPr>
          <p:cNvSpPr/>
          <p:nvPr/>
        </p:nvSpPr>
        <p:spPr>
          <a:xfrm rot="5400000">
            <a:off x="1025605" y="2027322"/>
            <a:ext cx="947145" cy="987533"/>
          </a:xfrm>
          <a:prstGeom prst="bentUpArrow">
            <a:avLst>
              <a:gd name="adj1" fmla="val 25000"/>
              <a:gd name="adj2" fmla="val 28611"/>
              <a:gd name="adj3" fmla="val 2634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Bent-Up Arrow 10">
            <a:extLst>
              <a:ext uri="{FF2B5EF4-FFF2-40B4-BE49-F238E27FC236}">
                <a16:creationId xmlns:a16="http://schemas.microsoft.com/office/drawing/2014/main" id="{6678A2A9-6C13-6741-44D4-DEC19A94645F}"/>
              </a:ext>
            </a:extLst>
          </p:cNvPr>
          <p:cNvSpPr/>
          <p:nvPr/>
        </p:nvSpPr>
        <p:spPr>
          <a:xfrm rot="5400000">
            <a:off x="2129883" y="3012867"/>
            <a:ext cx="939502" cy="1000015"/>
          </a:xfrm>
          <a:prstGeom prst="bentUpArrow">
            <a:avLst>
              <a:gd name="adj1" fmla="val 25000"/>
              <a:gd name="adj2" fmla="val 33304"/>
              <a:gd name="adj3" fmla="val 250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2" name="Picture 11">
            <a:extLst>
              <a:ext uri="{FF2B5EF4-FFF2-40B4-BE49-F238E27FC236}">
                <a16:creationId xmlns:a16="http://schemas.microsoft.com/office/drawing/2014/main" id="{1D8FFD52-9E54-4BB2-B091-4C226DEEF92C}"/>
              </a:ext>
            </a:extLst>
          </p:cNvPr>
          <p:cNvPicPr/>
          <p:nvPr/>
        </p:nvPicPr>
        <p:blipFill>
          <a:blip r:embed="rId2"/>
          <a:stretch>
            <a:fillRect/>
          </a:stretch>
        </p:blipFill>
        <p:spPr>
          <a:xfrm>
            <a:off x="982704" y="5709308"/>
            <a:ext cx="2171700" cy="492760"/>
          </a:xfrm>
          <a:prstGeom prst="rect">
            <a:avLst/>
          </a:prstGeom>
        </p:spPr>
      </p:pic>
      <p:sp>
        <p:nvSpPr>
          <p:cNvPr id="13" name="Bent-Up Arrow 12">
            <a:extLst>
              <a:ext uri="{FF2B5EF4-FFF2-40B4-BE49-F238E27FC236}">
                <a16:creationId xmlns:a16="http://schemas.microsoft.com/office/drawing/2014/main" id="{CB575C4C-83A4-60A6-A3F4-0166EF938A3D}"/>
              </a:ext>
            </a:extLst>
          </p:cNvPr>
          <p:cNvSpPr/>
          <p:nvPr/>
        </p:nvSpPr>
        <p:spPr>
          <a:xfrm rot="5400000">
            <a:off x="3105370" y="3989598"/>
            <a:ext cx="927502" cy="913558"/>
          </a:xfrm>
          <a:prstGeom prst="bentUpArrow">
            <a:avLst>
              <a:gd name="adj1" fmla="val 25000"/>
              <a:gd name="adj2" fmla="val 33304"/>
              <a:gd name="adj3" fmla="val 250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Rectangle 1">
            <a:extLst>
              <a:ext uri="{FF2B5EF4-FFF2-40B4-BE49-F238E27FC236}">
                <a16:creationId xmlns:a16="http://schemas.microsoft.com/office/drawing/2014/main" id="{4A2F5D3A-5FC3-41E8-D97F-495BBBFE88E0}"/>
              </a:ext>
            </a:extLst>
          </p:cNvPr>
          <p:cNvSpPr/>
          <p:nvPr/>
        </p:nvSpPr>
        <p:spPr>
          <a:xfrm>
            <a:off x="4985286" y="5191966"/>
            <a:ext cx="6203414" cy="558743"/>
          </a:xfrm>
          <a:prstGeom prst="rect">
            <a:avLst/>
          </a:prstGeom>
          <a:ln w="19050">
            <a:solidFill>
              <a:schemeClr val="accent1"/>
            </a:solidFill>
          </a:ln>
        </p:spPr>
        <p:txBody>
          <a:bodyPr wrap="square">
            <a:spAutoFit/>
          </a:bodyPr>
          <a:lstStyle/>
          <a:p>
            <a:pPr indent="-363538">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5. Review key learnings</a:t>
            </a:r>
          </a:p>
        </p:txBody>
      </p:sp>
      <p:sp>
        <p:nvSpPr>
          <p:cNvPr id="5" name="Bent-Up Arrow 12">
            <a:extLst>
              <a:ext uri="{FF2B5EF4-FFF2-40B4-BE49-F238E27FC236}">
                <a16:creationId xmlns:a16="http://schemas.microsoft.com/office/drawing/2014/main" id="{B0CFD26E-0717-18EE-A910-C133E34120D9}"/>
              </a:ext>
            </a:extLst>
          </p:cNvPr>
          <p:cNvSpPr/>
          <p:nvPr/>
        </p:nvSpPr>
        <p:spPr>
          <a:xfrm rot="5400000">
            <a:off x="4083727" y="4883799"/>
            <a:ext cx="836266" cy="888927"/>
          </a:xfrm>
          <a:prstGeom prst="bentUpArrow">
            <a:avLst>
              <a:gd name="adj1" fmla="val 25000"/>
              <a:gd name="adj2" fmla="val 33304"/>
              <a:gd name="adj3" fmla="val 250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2589532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CDDC71-3EAD-3EDB-1878-F244117487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059488-EB01-F2D1-0608-B2E3EC5B3BDF}"/>
              </a:ext>
            </a:extLst>
          </p:cNvPr>
          <p:cNvSpPr>
            <a:spLocks noGrp="1"/>
          </p:cNvSpPr>
          <p:nvPr>
            <p:ph type="title"/>
          </p:nvPr>
        </p:nvSpPr>
        <p:spPr>
          <a:xfrm>
            <a:off x="838200" y="365126"/>
            <a:ext cx="10515600" cy="573901"/>
          </a:xfrm>
        </p:spPr>
        <p:txBody>
          <a:bodyPr>
            <a:normAutofit fontScale="90000"/>
          </a:bodyPr>
          <a:lstStyle/>
          <a:p>
            <a:r>
              <a:rPr lang="en-US" b="1" dirty="0">
                <a:solidFill>
                  <a:srgbClr val="0070C0"/>
                </a:solidFill>
              </a:rPr>
              <a:t>Introduction </a:t>
            </a:r>
          </a:p>
        </p:txBody>
      </p:sp>
      <p:sp>
        <p:nvSpPr>
          <p:cNvPr id="11" name="TextBox 10">
            <a:extLst>
              <a:ext uri="{FF2B5EF4-FFF2-40B4-BE49-F238E27FC236}">
                <a16:creationId xmlns:a16="http://schemas.microsoft.com/office/drawing/2014/main" id="{12FFBF8B-CE05-55DA-2F33-6D42BA7450EE}"/>
              </a:ext>
            </a:extLst>
          </p:cNvPr>
          <p:cNvSpPr txBox="1"/>
          <p:nvPr/>
        </p:nvSpPr>
        <p:spPr>
          <a:xfrm>
            <a:off x="4568336" y="6176963"/>
            <a:ext cx="343364" cy="369332"/>
          </a:xfrm>
          <a:prstGeom prst="rect">
            <a:avLst/>
          </a:prstGeom>
          <a:noFill/>
        </p:spPr>
        <p:txBody>
          <a:bodyPr wrap="none" rtlCol="0">
            <a:spAutoFit/>
          </a:bodyPr>
          <a:lstStyle/>
          <a:p>
            <a:r>
              <a:rPr lang="en-AU" dirty="0"/>
              <a:t>   </a:t>
            </a:r>
          </a:p>
        </p:txBody>
      </p:sp>
      <p:sp>
        <p:nvSpPr>
          <p:cNvPr id="3" name="TextBox 2">
            <a:extLst>
              <a:ext uri="{FF2B5EF4-FFF2-40B4-BE49-F238E27FC236}">
                <a16:creationId xmlns:a16="http://schemas.microsoft.com/office/drawing/2014/main" id="{99F7D9F1-972E-3DF7-329E-76D941348F45}"/>
              </a:ext>
            </a:extLst>
          </p:cNvPr>
          <p:cNvSpPr txBox="1"/>
          <p:nvPr/>
        </p:nvSpPr>
        <p:spPr>
          <a:xfrm>
            <a:off x="975360" y="1354808"/>
            <a:ext cx="10378440" cy="954107"/>
          </a:xfrm>
          <a:prstGeom prst="rect">
            <a:avLst/>
          </a:prstGeom>
          <a:noFill/>
        </p:spPr>
        <p:txBody>
          <a:bodyPr wrap="square" rtlCol="0">
            <a:spAutoFit/>
          </a:bodyPr>
          <a:lstStyle/>
          <a:p>
            <a:r>
              <a:rPr lang="en-AU" sz="2800" dirty="0">
                <a:latin typeface="+mj-lt"/>
              </a:rPr>
              <a:t>What scientific evidence is there that human emissions of greenhouse gases have a big impact on the climate?</a:t>
            </a:r>
            <a:endParaRPr lang="en-AU" sz="2800" b="1" dirty="0">
              <a:latin typeface="+mj-lt"/>
            </a:endParaRPr>
          </a:p>
        </p:txBody>
      </p:sp>
      <p:pic>
        <p:nvPicPr>
          <p:cNvPr id="4" name="Picture 3">
            <a:extLst>
              <a:ext uri="{FF2B5EF4-FFF2-40B4-BE49-F238E27FC236}">
                <a16:creationId xmlns:a16="http://schemas.microsoft.com/office/drawing/2014/main" id="{89C37766-E8C6-C8B2-5884-C3EB8930F503}"/>
              </a:ext>
            </a:extLst>
          </p:cNvPr>
          <p:cNvPicPr/>
          <p:nvPr/>
        </p:nvPicPr>
        <p:blipFill>
          <a:blip r:embed="rId2"/>
          <a:stretch>
            <a:fillRect/>
          </a:stretch>
        </p:blipFill>
        <p:spPr>
          <a:xfrm>
            <a:off x="592106" y="6000114"/>
            <a:ext cx="2171700" cy="492760"/>
          </a:xfrm>
          <a:prstGeom prst="rect">
            <a:avLst/>
          </a:prstGeom>
        </p:spPr>
      </p:pic>
      <p:pic>
        <p:nvPicPr>
          <p:cNvPr id="5" name="Picture 4" descr="Latest Kennaook / Cape Grim greenhouse gas data - CSIRO">
            <a:extLst>
              <a:ext uri="{FF2B5EF4-FFF2-40B4-BE49-F238E27FC236}">
                <a16:creationId xmlns:a16="http://schemas.microsoft.com/office/drawing/2014/main" id="{C5EECCD0-2357-8ABE-2969-8B83B5A1C7E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63806" y="2233585"/>
            <a:ext cx="6439375" cy="4150959"/>
          </a:xfrm>
          <a:prstGeom prst="rect">
            <a:avLst/>
          </a:prstGeom>
          <a:noFill/>
          <a:ln>
            <a:noFill/>
          </a:ln>
        </p:spPr>
      </p:pic>
    </p:spTree>
    <p:extLst>
      <p:ext uri="{BB962C8B-B14F-4D97-AF65-F5344CB8AC3E}">
        <p14:creationId xmlns:p14="http://schemas.microsoft.com/office/powerpoint/2010/main" val="31541031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D8EA2A-B418-6D8C-3ADE-9AF5FF87920E}"/>
              </a:ext>
            </a:extLst>
          </p:cNvPr>
          <p:cNvSpPr>
            <a:spLocks noGrp="1"/>
          </p:cNvSpPr>
          <p:nvPr>
            <p:ph type="title"/>
          </p:nvPr>
        </p:nvSpPr>
        <p:spPr>
          <a:xfrm>
            <a:off x="838200" y="365125"/>
            <a:ext cx="10515600" cy="884555"/>
          </a:xfrm>
        </p:spPr>
        <p:txBody>
          <a:bodyPr/>
          <a:lstStyle/>
          <a:p>
            <a:r>
              <a:rPr lang="en-AU" b="1" dirty="0">
                <a:solidFill>
                  <a:srgbClr val="0070C0"/>
                </a:solidFill>
              </a:rPr>
              <a:t>World air quality monitoring stations</a:t>
            </a:r>
          </a:p>
        </p:txBody>
      </p:sp>
      <p:sp>
        <p:nvSpPr>
          <p:cNvPr id="3" name="Content Placeholder 2">
            <a:extLst>
              <a:ext uri="{FF2B5EF4-FFF2-40B4-BE49-F238E27FC236}">
                <a16:creationId xmlns:a16="http://schemas.microsoft.com/office/drawing/2014/main" id="{8EAA1CC9-FC9D-E1FB-D0A6-D57D6EFA44C6}"/>
              </a:ext>
            </a:extLst>
          </p:cNvPr>
          <p:cNvSpPr>
            <a:spLocks noGrp="1"/>
          </p:cNvSpPr>
          <p:nvPr>
            <p:ph idx="1"/>
          </p:nvPr>
        </p:nvSpPr>
        <p:spPr>
          <a:xfrm>
            <a:off x="1160678" y="1249680"/>
            <a:ext cx="10193122" cy="4312920"/>
          </a:xfrm>
        </p:spPr>
        <p:txBody>
          <a:bodyPr/>
          <a:lstStyle/>
          <a:p>
            <a:pPr marL="0" indent="0">
              <a:buNone/>
            </a:pPr>
            <a:r>
              <a:rPr lang="en-US" dirty="0">
                <a:latin typeface="+mj-lt"/>
              </a:rPr>
              <a:t>Tasmania’s Cape Grim is one of the three premier Baseline Air Pollution Stations      in the World Meteorological Organization-Global Atmosphere Watch (WMO-GAW) network.</a:t>
            </a:r>
          </a:p>
          <a:p>
            <a:pPr marL="0" indent="0">
              <a:buNone/>
            </a:pPr>
            <a:r>
              <a:rPr lang="en-US" dirty="0">
                <a:latin typeface="+mj-lt"/>
              </a:rPr>
              <a:t>These baseline stations</a:t>
            </a:r>
            <a:br>
              <a:rPr lang="en-US" dirty="0">
                <a:latin typeface="+mj-lt"/>
              </a:rPr>
            </a:br>
            <a:r>
              <a:rPr lang="en-US" dirty="0">
                <a:latin typeface="+mj-lt"/>
              </a:rPr>
              <a:t>are crucial points of</a:t>
            </a:r>
            <a:br>
              <a:rPr lang="en-US" dirty="0">
                <a:latin typeface="+mj-lt"/>
              </a:rPr>
            </a:br>
            <a:r>
              <a:rPr lang="en-US" dirty="0">
                <a:latin typeface="+mj-lt"/>
              </a:rPr>
              <a:t>reference for the larger</a:t>
            </a:r>
            <a:br>
              <a:rPr lang="en-US" dirty="0">
                <a:latin typeface="+mj-lt"/>
              </a:rPr>
            </a:br>
            <a:r>
              <a:rPr lang="en-US" dirty="0">
                <a:latin typeface="+mj-lt"/>
              </a:rPr>
              <a:t>global network of</a:t>
            </a:r>
            <a:br>
              <a:rPr lang="en-US" dirty="0">
                <a:latin typeface="+mj-lt"/>
              </a:rPr>
            </a:br>
            <a:r>
              <a:rPr lang="en-US" dirty="0">
                <a:latin typeface="+mj-lt"/>
              </a:rPr>
              <a:t>atmospheric gas</a:t>
            </a:r>
            <a:br>
              <a:rPr lang="en-US" dirty="0">
                <a:latin typeface="+mj-lt"/>
              </a:rPr>
            </a:br>
            <a:r>
              <a:rPr lang="en-US" dirty="0">
                <a:latin typeface="+mj-lt"/>
              </a:rPr>
              <a:t>observing stations.</a:t>
            </a:r>
          </a:p>
          <a:p>
            <a:pPr marL="0" indent="0">
              <a:buNone/>
            </a:pPr>
            <a:r>
              <a:rPr lang="en-US" sz="1800" dirty="0">
                <a:latin typeface="+mj-lt"/>
              </a:rPr>
              <a:t>Source: https://capegrim.csiro.au/</a:t>
            </a:r>
          </a:p>
        </p:txBody>
      </p:sp>
      <p:pic>
        <p:nvPicPr>
          <p:cNvPr id="1028" name="Picture 4" descr="Global Map of Atmospheric Gas Observing Stations">
            <a:extLst>
              <a:ext uri="{FF2B5EF4-FFF2-40B4-BE49-F238E27FC236}">
                <a16:creationId xmlns:a16="http://schemas.microsoft.com/office/drawing/2014/main" id="{F47BF6E0-1963-B25F-5289-CD307B02560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a:fillRect/>
          </a:stretch>
        </p:blipFill>
        <p:spPr bwMode="auto">
          <a:xfrm>
            <a:off x="4645219" y="2485388"/>
            <a:ext cx="7363901" cy="420560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red diamond in a black diamond&#10;&#10;AI-generated content may be incorrect.">
            <a:extLst>
              <a:ext uri="{FF2B5EF4-FFF2-40B4-BE49-F238E27FC236}">
                <a16:creationId xmlns:a16="http://schemas.microsoft.com/office/drawing/2014/main" id="{00DF6F1E-CFED-E3BF-493E-098F232F6253}"/>
              </a:ext>
            </a:extLst>
          </p:cNvPr>
          <p:cNvPicPr>
            <a:picLocks noChangeAspect="1"/>
          </p:cNvPicPr>
          <p:nvPr/>
        </p:nvPicPr>
        <p:blipFill>
          <a:blip r:embed="rId3"/>
          <a:stretch>
            <a:fillRect/>
          </a:stretch>
        </p:blipFill>
        <p:spPr>
          <a:xfrm>
            <a:off x="3864243" y="1679389"/>
            <a:ext cx="357238" cy="376290"/>
          </a:xfrm>
          <a:prstGeom prst="rect">
            <a:avLst/>
          </a:prstGeom>
        </p:spPr>
      </p:pic>
      <p:pic>
        <p:nvPicPr>
          <p:cNvPr id="7" name="Picture 6">
            <a:extLst>
              <a:ext uri="{FF2B5EF4-FFF2-40B4-BE49-F238E27FC236}">
                <a16:creationId xmlns:a16="http://schemas.microsoft.com/office/drawing/2014/main" id="{70D43572-B0E4-ADC4-DE36-5BE7919D092B}"/>
              </a:ext>
            </a:extLst>
          </p:cNvPr>
          <p:cNvPicPr/>
          <p:nvPr/>
        </p:nvPicPr>
        <p:blipFill>
          <a:blip r:embed="rId4"/>
          <a:stretch>
            <a:fillRect/>
          </a:stretch>
        </p:blipFill>
        <p:spPr>
          <a:xfrm>
            <a:off x="1160678" y="6000114"/>
            <a:ext cx="2171700" cy="492760"/>
          </a:xfrm>
          <a:prstGeom prst="rect">
            <a:avLst/>
          </a:prstGeom>
        </p:spPr>
      </p:pic>
    </p:spTree>
    <p:extLst>
      <p:ext uri="{BB962C8B-B14F-4D97-AF65-F5344CB8AC3E}">
        <p14:creationId xmlns:p14="http://schemas.microsoft.com/office/powerpoint/2010/main" val="38768719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8964E1-1E50-F8CD-CFF3-3A612BE667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6C3D8C0-901F-8E52-FAB9-9990BFEE4720}"/>
              </a:ext>
            </a:extLst>
          </p:cNvPr>
          <p:cNvSpPr>
            <a:spLocks noGrp="1"/>
          </p:cNvSpPr>
          <p:nvPr>
            <p:ph type="title"/>
          </p:nvPr>
        </p:nvSpPr>
        <p:spPr>
          <a:xfrm>
            <a:off x="838200" y="365126"/>
            <a:ext cx="10515600" cy="573901"/>
          </a:xfrm>
        </p:spPr>
        <p:txBody>
          <a:bodyPr>
            <a:normAutofit fontScale="90000"/>
          </a:bodyPr>
          <a:lstStyle/>
          <a:p>
            <a:r>
              <a:rPr lang="en-US" b="1" dirty="0">
                <a:solidFill>
                  <a:srgbClr val="0070C0"/>
                </a:solidFill>
              </a:rPr>
              <a:t>Link between atmospheric CO2 and global warming </a:t>
            </a:r>
          </a:p>
        </p:txBody>
      </p:sp>
      <p:sp>
        <p:nvSpPr>
          <p:cNvPr id="11" name="TextBox 10">
            <a:extLst>
              <a:ext uri="{FF2B5EF4-FFF2-40B4-BE49-F238E27FC236}">
                <a16:creationId xmlns:a16="http://schemas.microsoft.com/office/drawing/2014/main" id="{D432E591-2229-A9D7-EA5A-03ABDC66FCCB}"/>
              </a:ext>
            </a:extLst>
          </p:cNvPr>
          <p:cNvSpPr txBox="1"/>
          <p:nvPr/>
        </p:nvSpPr>
        <p:spPr>
          <a:xfrm>
            <a:off x="4568336" y="6176963"/>
            <a:ext cx="343364" cy="369332"/>
          </a:xfrm>
          <a:prstGeom prst="rect">
            <a:avLst/>
          </a:prstGeom>
          <a:noFill/>
        </p:spPr>
        <p:txBody>
          <a:bodyPr wrap="none" rtlCol="0">
            <a:spAutoFit/>
          </a:bodyPr>
          <a:lstStyle/>
          <a:p>
            <a:r>
              <a:rPr lang="en-AU" dirty="0"/>
              <a:t>   </a:t>
            </a:r>
          </a:p>
        </p:txBody>
      </p:sp>
      <p:sp>
        <p:nvSpPr>
          <p:cNvPr id="3" name="TextBox 2">
            <a:extLst>
              <a:ext uri="{FF2B5EF4-FFF2-40B4-BE49-F238E27FC236}">
                <a16:creationId xmlns:a16="http://schemas.microsoft.com/office/drawing/2014/main" id="{B4011450-5D1B-7C01-2ADB-7780B9880C23}"/>
              </a:ext>
            </a:extLst>
          </p:cNvPr>
          <p:cNvSpPr txBox="1"/>
          <p:nvPr/>
        </p:nvSpPr>
        <p:spPr>
          <a:xfrm>
            <a:off x="838200" y="985476"/>
            <a:ext cx="4073500" cy="4154984"/>
          </a:xfrm>
          <a:prstGeom prst="rect">
            <a:avLst/>
          </a:prstGeom>
          <a:noFill/>
        </p:spPr>
        <p:txBody>
          <a:bodyPr wrap="square" rtlCol="0">
            <a:spAutoFit/>
          </a:bodyPr>
          <a:lstStyle/>
          <a:p>
            <a:r>
              <a:rPr lang="en-AU" sz="2400" dirty="0">
                <a:latin typeface="+mj-lt"/>
              </a:rPr>
              <a:t>The scientific case for the connection between the concentration of CO</a:t>
            </a:r>
            <a:r>
              <a:rPr lang="en-AU" sz="2400" baseline="-25000" dirty="0">
                <a:latin typeface="+mj-lt"/>
              </a:rPr>
              <a:t>2</a:t>
            </a:r>
            <a:r>
              <a:rPr lang="en-AU" sz="2400" dirty="0">
                <a:latin typeface="+mj-lt"/>
              </a:rPr>
              <a:t> in the atmosphere and global warming has been known since the 1850s.</a:t>
            </a:r>
          </a:p>
          <a:p>
            <a:r>
              <a:rPr lang="en-AU" sz="2400" dirty="0">
                <a:latin typeface="+mj-lt"/>
              </a:rPr>
              <a:t>Systematic measurement of atmosphere CO</a:t>
            </a:r>
            <a:r>
              <a:rPr lang="en-AU" sz="2400" baseline="-25000" dirty="0">
                <a:latin typeface="+mj-lt"/>
              </a:rPr>
              <a:t>2</a:t>
            </a:r>
            <a:r>
              <a:rPr lang="en-AU" sz="2400" dirty="0">
                <a:latin typeface="+mj-lt"/>
              </a:rPr>
              <a:t> only started in 1958 when scientist </a:t>
            </a:r>
            <a:r>
              <a:rPr lang="en-AU" sz="2400" u="sng" dirty="0">
                <a:latin typeface="+mj-lt"/>
                <a:hlinkClick r:id="rId3" tooltip="Charles David Keeling">
                  <a:extLst>
                    <a:ext uri="{A12FA001-AC4F-418D-AE19-62706E023703}">
                      <ahyp:hlinkClr xmlns:ahyp="http://schemas.microsoft.com/office/drawing/2018/hyperlinkcolor" val="tx"/>
                    </a:ext>
                  </a:extLst>
                </a:hlinkClick>
              </a:rPr>
              <a:t>Charles Keeling</a:t>
            </a:r>
            <a:r>
              <a:rPr lang="en-AU" sz="2400" dirty="0">
                <a:latin typeface="+mj-lt"/>
              </a:rPr>
              <a:t> established the Mauna</a:t>
            </a:r>
            <a:r>
              <a:rPr lang="en-AU" sz="2400" dirty="0">
                <a:latin typeface="+mj-lt"/>
                <a:hlinkClick r:id="rId4" tooltip="Mauna Loa Observatory">
                  <a:extLst>
                    <a:ext uri="{A12FA001-AC4F-418D-AE19-62706E023703}">
                      <ahyp:hlinkClr xmlns:ahyp="http://schemas.microsoft.com/office/drawing/2018/hyperlinkcolor" val="tx"/>
                    </a:ext>
                  </a:extLst>
                </a:hlinkClick>
              </a:rPr>
              <a:t> </a:t>
            </a:r>
            <a:r>
              <a:rPr lang="en-AU" sz="2400" dirty="0">
                <a:latin typeface="+mj-lt"/>
              </a:rPr>
              <a:t>Loa Observatory in Hawaii. </a:t>
            </a:r>
          </a:p>
        </p:txBody>
      </p:sp>
      <p:pic>
        <p:nvPicPr>
          <p:cNvPr id="4" name="Picture 3">
            <a:extLst>
              <a:ext uri="{FF2B5EF4-FFF2-40B4-BE49-F238E27FC236}">
                <a16:creationId xmlns:a16="http://schemas.microsoft.com/office/drawing/2014/main" id="{4E558B27-6B97-B989-788F-3DB0EBFE2EA2}"/>
              </a:ext>
            </a:extLst>
          </p:cNvPr>
          <p:cNvPicPr/>
          <p:nvPr/>
        </p:nvPicPr>
        <p:blipFill>
          <a:blip r:embed="rId5"/>
          <a:stretch>
            <a:fillRect/>
          </a:stretch>
        </p:blipFill>
        <p:spPr>
          <a:xfrm>
            <a:off x="592106" y="6000114"/>
            <a:ext cx="2171700" cy="492760"/>
          </a:xfrm>
          <a:prstGeom prst="rect">
            <a:avLst/>
          </a:prstGeom>
        </p:spPr>
      </p:pic>
      <p:sp>
        <p:nvSpPr>
          <p:cNvPr id="7" name="TextBox 6">
            <a:extLst>
              <a:ext uri="{FF2B5EF4-FFF2-40B4-BE49-F238E27FC236}">
                <a16:creationId xmlns:a16="http://schemas.microsoft.com/office/drawing/2014/main" id="{6A0CEEE6-EDB0-5003-E2FC-516FC5DA17D4}"/>
              </a:ext>
            </a:extLst>
          </p:cNvPr>
          <p:cNvSpPr txBox="1"/>
          <p:nvPr/>
        </p:nvSpPr>
        <p:spPr>
          <a:xfrm>
            <a:off x="4911700" y="6108328"/>
            <a:ext cx="6688194" cy="523220"/>
          </a:xfrm>
          <a:prstGeom prst="rect">
            <a:avLst/>
          </a:prstGeom>
          <a:noFill/>
        </p:spPr>
        <p:txBody>
          <a:bodyPr wrap="square" rtlCol="0">
            <a:spAutoFit/>
          </a:bodyPr>
          <a:lstStyle/>
          <a:p>
            <a:r>
              <a:rPr lang="en-AU" sz="1400" dirty="0">
                <a:latin typeface="+mj-lt"/>
              </a:rPr>
              <a:t>Data from </a:t>
            </a:r>
            <a:r>
              <a:rPr lang="en-US" sz="1400" dirty="0">
                <a:latin typeface="+mj-lt"/>
              </a:rPr>
              <a:t>from Dr. Pieter Tans, NOAA/ESRL and Dr. Ralph Keeling, Scripps Institution of Oceanography.</a:t>
            </a:r>
            <a:r>
              <a:rPr lang="en-AU" sz="1400" dirty="0">
                <a:latin typeface="+mj-lt"/>
              </a:rPr>
              <a:t> Uploaded Dec 2024</a:t>
            </a:r>
          </a:p>
        </p:txBody>
      </p:sp>
      <p:pic>
        <p:nvPicPr>
          <p:cNvPr id="9" name="Picture 8">
            <a:extLst>
              <a:ext uri="{FF2B5EF4-FFF2-40B4-BE49-F238E27FC236}">
                <a16:creationId xmlns:a16="http://schemas.microsoft.com/office/drawing/2014/main" id="{02178F82-9D45-10A1-FD19-A995B0377859}"/>
              </a:ext>
            </a:extLst>
          </p:cNvPr>
          <p:cNvPicPr>
            <a:picLocks noChangeAspect="1"/>
          </p:cNvPicPr>
          <p:nvPr/>
        </p:nvPicPr>
        <p:blipFill>
          <a:blip r:embed="rId6"/>
          <a:stretch>
            <a:fillRect/>
          </a:stretch>
        </p:blipFill>
        <p:spPr>
          <a:xfrm>
            <a:off x="5109516" y="927754"/>
            <a:ext cx="5988942" cy="5167240"/>
          </a:xfrm>
          <a:prstGeom prst="rect">
            <a:avLst/>
          </a:prstGeom>
        </p:spPr>
      </p:pic>
    </p:spTree>
    <p:extLst>
      <p:ext uri="{BB962C8B-B14F-4D97-AF65-F5344CB8AC3E}">
        <p14:creationId xmlns:p14="http://schemas.microsoft.com/office/powerpoint/2010/main" val="12789845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D69517-138E-C44C-77C8-2A449D444B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6755E1-24BE-D7EF-9F70-E45D8A04D768}"/>
              </a:ext>
            </a:extLst>
          </p:cNvPr>
          <p:cNvSpPr>
            <a:spLocks noGrp="1"/>
          </p:cNvSpPr>
          <p:nvPr>
            <p:ph type="title"/>
          </p:nvPr>
        </p:nvSpPr>
        <p:spPr/>
        <p:txBody>
          <a:bodyPr/>
          <a:lstStyle/>
          <a:p>
            <a:pPr lvl="0"/>
            <a:r>
              <a:rPr lang="en-AU" b="1" dirty="0">
                <a:solidFill>
                  <a:srgbClr val="0070C0"/>
                </a:solidFill>
              </a:rPr>
              <a:t>Observe the impact of CO</a:t>
            </a:r>
            <a:r>
              <a:rPr lang="en-AU" b="1" baseline="-25000" dirty="0">
                <a:solidFill>
                  <a:srgbClr val="0070C0"/>
                </a:solidFill>
              </a:rPr>
              <a:t>2</a:t>
            </a:r>
            <a:r>
              <a:rPr lang="en-AU" b="1" dirty="0">
                <a:solidFill>
                  <a:srgbClr val="0070C0"/>
                </a:solidFill>
              </a:rPr>
              <a:t> in the atmosphere</a:t>
            </a:r>
            <a:endParaRPr lang="en-AU" dirty="0">
              <a:solidFill>
                <a:srgbClr val="0070C0"/>
              </a:solidFill>
            </a:endParaRPr>
          </a:p>
        </p:txBody>
      </p:sp>
      <p:sp>
        <p:nvSpPr>
          <p:cNvPr id="3" name="Content Placeholder 2">
            <a:extLst>
              <a:ext uri="{FF2B5EF4-FFF2-40B4-BE49-F238E27FC236}">
                <a16:creationId xmlns:a16="http://schemas.microsoft.com/office/drawing/2014/main" id="{ACDF77A5-EBE6-AC60-60F2-F886385493A5}"/>
              </a:ext>
            </a:extLst>
          </p:cNvPr>
          <p:cNvSpPr>
            <a:spLocks noGrp="1"/>
          </p:cNvSpPr>
          <p:nvPr>
            <p:ph idx="1"/>
          </p:nvPr>
        </p:nvSpPr>
        <p:spPr>
          <a:xfrm>
            <a:off x="838200" y="1344707"/>
            <a:ext cx="7696200" cy="4482888"/>
          </a:xfrm>
        </p:spPr>
        <p:txBody>
          <a:bodyPr>
            <a:normAutofit/>
          </a:bodyPr>
          <a:lstStyle/>
          <a:p>
            <a:pPr marL="0" lvl="0" indent="0">
              <a:lnSpc>
                <a:spcPct val="100000"/>
              </a:lnSpc>
              <a:buNone/>
            </a:pPr>
            <a:r>
              <a:rPr lang="en-US" sz="3600" dirty="0">
                <a:latin typeface="+mj-lt"/>
              </a:rPr>
              <a:t>Atmospheric composition</a:t>
            </a:r>
          </a:p>
          <a:p>
            <a:pPr marL="631825" indent="-631825">
              <a:lnSpc>
                <a:spcPct val="100000"/>
              </a:lnSpc>
            </a:pPr>
            <a:r>
              <a:rPr lang="en-US" dirty="0">
                <a:latin typeface="+mj-lt"/>
              </a:rPr>
              <a:t>Oxygen almost 21%</a:t>
            </a:r>
          </a:p>
          <a:p>
            <a:pPr marL="631825" indent="-631825">
              <a:lnSpc>
                <a:spcPct val="100000"/>
              </a:lnSpc>
            </a:pPr>
            <a:r>
              <a:rPr lang="en-US" dirty="0">
                <a:latin typeface="+mj-lt"/>
              </a:rPr>
              <a:t>Nitrogen about 78%</a:t>
            </a:r>
          </a:p>
          <a:p>
            <a:pPr marL="631825" indent="-631825">
              <a:lnSpc>
                <a:spcPct val="100000"/>
              </a:lnSpc>
            </a:pPr>
            <a:r>
              <a:rPr lang="en-US" dirty="0">
                <a:latin typeface="+mj-lt"/>
              </a:rPr>
              <a:t>Argon a little less than 1%</a:t>
            </a:r>
          </a:p>
          <a:p>
            <a:pPr marL="0" indent="0">
              <a:lnSpc>
                <a:spcPct val="100000"/>
              </a:lnSpc>
              <a:buNone/>
            </a:pPr>
            <a:r>
              <a:rPr lang="en-US" sz="3600" dirty="0">
                <a:latin typeface="+mj-lt"/>
              </a:rPr>
              <a:t>The rest is made up of tiny amounts of . . </a:t>
            </a:r>
          </a:p>
          <a:p>
            <a:pPr marL="631825" indent="-631825">
              <a:lnSpc>
                <a:spcPct val="100000"/>
              </a:lnSpc>
            </a:pPr>
            <a:r>
              <a:rPr lang="en-US" dirty="0">
                <a:latin typeface="+mj-lt"/>
              </a:rPr>
              <a:t>Carbon dioxide, Neon, Helium, Methane, Hydrogen and Krypton</a:t>
            </a:r>
          </a:p>
          <a:p>
            <a:pPr marL="0" indent="0">
              <a:lnSpc>
                <a:spcPct val="150000"/>
              </a:lnSpc>
              <a:buNone/>
            </a:pPr>
            <a:endParaRPr lang="en-US" dirty="0"/>
          </a:p>
        </p:txBody>
      </p:sp>
      <p:pic>
        <p:nvPicPr>
          <p:cNvPr id="4" name="Picture 3">
            <a:extLst>
              <a:ext uri="{FF2B5EF4-FFF2-40B4-BE49-F238E27FC236}">
                <a16:creationId xmlns:a16="http://schemas.microsoft.com/office/drawing/2014/main" id="{B35A116C-3D7B-02F4-0DDF-9A66BF0A364E}"/>
              </a:ext>
            </a:extLst>
          </p:cNvPr>
          <p:cNvPicPr/>
          <p:nvPr/>
        </p:nvPicPr>
        <p:blipFill>
          <a:blip r:embed="rId2"/>
          <a:stretch>
            <a:fillRect/>
          </a:stretch>
        </p:blipFill>
        <p:spPr>
          <a:xfrm>
            <a:off x="838200" y="5930583"/>
            <a:ext cx="2171700" cy="492760"/>
          </a:xfrm>
          <a:prstGeom prst="rect">
            <a:avLst/>
          </a:prstGeom>
        </p:spPr>
      </p:pic>
      <p:pic>
        <p:nvPicPr>
          <p:cNvPr id="5" name="Content Placeholder 4" descr="A diagram of a circle with numbers and a triangle&#10;&#10;Description automatically generated">
            <a:extLst>
              <a:ext uri="{FF2B5EF4-FFF2-40B4-BE49-F238E27FC236}">
                <a16:creationId xmlns:a16="http://schemas.microsoft.com/office/drawing/2014/main" id="{71761FDA-43B1-CE7C-4B04-CC2AE07233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08402" y="1344707"/>
            <a:ext cx="2514918" cy="4970325"/>
          </a:xfrm>
          <a:prstGeom prst="rect">
            <a:avLst/>
          </a:prstGeom>
        </p:spPr>
      </p:pic>
    </p:spTree>
    <p:extLst>
      <p:ext uri="{BB962C8B-B14F-4D97-AF65-F5344CB8AC3E}">
        <p14:creationId xmlns:p14="http://schemas.microsoft.com/office/powerpoint/2010/main" val="2028230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997BD-990F-9941-84E2-AE0374724671}"/>
              </a:ext>
            </a:extLst>
          </p:cNvPr>
          <p:cNvSpPr>
            <a:spLocks noGrp="1"/>
          </p:cNvSpPr>
          <p:nvPr>
            <p:ph type="ctrTitle"/>
          </p:nvPr>
        </p:nvSpPr>
        <p:spPr>
          <a:xfrm>
            <a:off x="717936" y="532396"/>
            <a:ext cx="10849180" cy="736600"/>
          </a:xfrm>
        </p:spPr>
        <p:txBody>
          <a:bodyPr>
            <a:noAutofit/>
          </a:bodyPr>
          <a:lstStyle/>
          <a:p>
            <a:pPr algn="l"/>
            <a:r>
              <a:rPr lang="en-US" sz="4800" b="1" dirty="0">
                <a:solidFill>
                  <a:srgbClr val="0070C0"/>
                </a:solidFill>
              </a:rPr>
              <a:t>Lesson 8: Climate tipping points</a:t>
            </a:r>
          </a:p>
        </p:txBody>
      </p:sp>
      <p:sp>
        <p:nvSpPr>
          <p:cNvPr id="3" name="Subtitle 2">
            <a:extLst>
              <a:ext uri="{FF2B5EF4-FFF2-40B4-BE49-F238E27FC236}">
                <a16:creationId xmlns:a16="http://schemas.microsoft.com/office/drawing/2014/main" id="{B4515972-C862-E849-A651-91AB8A4B5249}"/>
              </a:ext>
            </a:extLst>
          </p:cNvPr>
          <p:cNvSpPr>
            <a:spLocks noGrp="1"/>
          </p:cNvSpPr>
          <p:nvPr>
            <p:ph type="subTitle" idx="1"/>
          </p:nvPr>
        </p:nvSpPr>
        <p:spPr>
          <a:xfrm>
            <a:off x="856282" y="1282542"/>
            <a:ext cx="4868166" cy="2388003"/>
          </a:xfrm>
        </p:spPr>
        <p:txBody>
          <a:bodyPr>
            <a:normAutofit fontScale="92500" lnSpcReduction="10000"/>
          </a:bodyPr>
          <a:lstStyle/>
          <a:p>
            <a:pPr algn="l"/>
            <a:r>
              <a:rPr lang="en-AU" sz="2800" dirty="0">
                <a:latin typeface="+mj-lt"/>
              </a:rPr>
              <a:t>What is a tipping point?</a:t>
            </a:r>
          </a:p>
          <a:p>
            <a:pPr algn="l"/>
            <a:r>
              <a:rPr lang="en-AU" sz="2800" dirty="0">
                <a:latin typeface="+mj-lt"/>
              </a:rPr>
              <a:t>What is a climate tipping point?</a:t>
            </a:r>
          </a:p>
          <a:p>
            <a:pPr algn="l"/>
            <a:r>
              <a:rPr lang="en-AU" sz="2800" dirty="0">
                <a:latin typeface="+mj-lt"/>
              </a:rPr>
              <a:t>What causes climate tipping points to tip?</a:t>
            </a:r>
          </a:p>
          <a:p>
            <a:pPr algn="l"/>
            <a:r>
              <a:rPr lang="en-AU" sz="2800" dirty="0">
                <a:latin typeface="+mj-lt"/>
              </a:rPr>
              <a:t>What are the consequences when climate tipping points tip?</a:t>
            </a:r>
            <a:endParaRPr lang="en-US" sz="2800" dirty="0">
              <a:latin typeface="+mj-lt"/>
            </a:endParaRPr>
          </a:p>
        </p:txBody>
      </p:sp>
      <p:pic>
        <p:nvPicPr>
          <p:cNvPr id="1026" name="Picture 2" descr="Einstein-First Project">
            <a:extLst>
              <a:ext uri="{FF2B5EF4-FFF2-40B4-BE49-F238E27FC236}">
                <a16:creationId xmlns:a16="http://schemas.microsoft.com/office/drawing/2014/main" id="{96109656-3F99-3840-B67C-0E038AD757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13783" y="5721069"/>
            <a:ext cx="3175000" cy="7366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comparison of corals and seaweed&#10;&#10;AI-generated content may be incorrect.">
            <a:extLst>
              <a:ext uri="{FF2B5EF4-FFF2-40B4-BE49-F238E27FC236}">
                <a16:creationId xmlns:a16="http://schemas.microsoft.com/office/drawing/2014/main" id="{986701F5-4C9A-92DD-2061-E2041E62CF00}"/>
              </a:ext>
            </a:extLst>
          </p:cNvPr>
          <p:cNvPicPr>
            <a:picLocks noChangeAspect="1"/>
          </p:cNvPicPr>
          <p:nvPr/>
        </p:nvPicPr>
        <p:blipFill>
          <a:blip r:embed="rId3"/>
          <a:stretch>
            <a:fillRect/>
          </a:stretch>
        </p:blipFill>
        <p:spPr>
          <a:xfrm>
            <a:off x="856282" y="3914621"/>
            <a:ext cx="4703642" cy="2388003"/>
          </a:xfrm>
          <a:prstGeom prst="rect">
            <a:avLst/>
          </a:prstGeom>
        </p:spPr>
      </p:pic>
      <p:pic>
        <p:nvPicPr>
          <p:cNvPr id="7" name="Picture 6" descr="A map of the earth with ice shelves and mountains&#10;&#10;AI-generated content may be incorrect.">
            <a:extLst>
              <a:ext uri="{FF2B5EF4-FFF2-40B4-BE49-F238E27FC236}">
                <a16:creationId xmlns:a16="http://schemas.microsoft.com/office/drawing/2014/main" id="{8EE3D04C-3949-D467-C8AF-58243B4A6C84}"/>
              </a:ext>
            </a:extLst>
          </p:cNvPr>
          <p:cNvPicPr>
            <a:picLocks noChangeAspect="1"/>
          </p:cNvPicPr>
          <p:nvPr/>
        </p:nvPicPr>
        <p:blipFill>
          <a:blip r:embed="rId4"/>
          <a:stretch>
            <a:fillRect/>
          </a:stretch>
        </p:blipFill>
        <p:spPr>
          <a:xfrm>
            <a:off x="6549816" y="1231543"/>
            <a:ext cx="4868166" cy="2924722"/>
          </a:xfrm>
          <a:prstGeom prst="rect">
            <a:avLst/>
          </a:prstGeom>
        </p:spPr>
      </p:pic>
    </p:spTree>
    <p:extLst>
      <p:ext uri="{BB962C8B-B14F-4D97-AF65-F5344CB8AC3E}">
        <p14:creationId xmlns:p14="http://schemas.microsoft.com/office/powerpoint/2010/main" val="41329924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33BE5D-5963-C51B-AA5E-A8C31D7A08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088785-6BF2-3FB3-B408-32E9A858C276}"/>
              </a:ext>
            </a:extLst>
          </p:cNvPr>
          <p:cNvSpPr>
            <a:spLocks noGrp="1"/>
          </p:cNvSpPr>
          <p:nvPr>
            <p:ph type="title"/>
          </p:nvPr>
        </p:nvSpPr>
        <p:spPr/>
        <p:txBody>
          <a:bodyPr/>
          <a:lstStyle/>
          <a:p>
            <a:r>
              <a:rPr lang="en-US" b="1" dirty="0">
                <a:solidFill>
                  <a:srgbClr val="0070C0"/>
                </a:solidFill>
              </a:rPr>
              <a:t>How much is 400 parts per million (ppm) </a:t>
            </a:r>
          </a:p>
        </p:txBody>
      </p:sp>
      <p:sp>
        <p:nvSpPr>
          <p:cNvPr id="3" name="Content Placeholder 2">
            <a:extLst>
              <a:ext uri="{FF2B5EF4-FFF2-40B4-BE49-F238E27FC236}">
                <a16:creationId xmlns:a16="http://schemas.microsoft.com/office/drawing/2014/main" id="{67333F0F-4D96-06FC-9D52-3EC9CE593B0E}"/>
              </a:ext>
            </a:extLst>
          </p:cNvPr>
          <p:cNvSpPr>
            <a:spLocks noGrp="1"/>
          </p:cNvSpPr>
          <p:nvPr>
            <p:ph idx="1"/>
          </p:nvPr>
        </p:nvSpPr>
        <p:spPr>
          <a:xfrm>
            <a:off x="838200" y="1569192"/>
            <a:ext cx="7376161" cy="4482888"/>
          </a:xfrm>
        </p:spPr>
        <p:txBody>
          <a:bodyPr>
            <a:normAutofit fontScale="70000" lnSpcReduction="20000"/>
          </a:bodyPr>
          <a:lstStyle/>
          <a:p>
            <a:pPr marL="0" lvl="0" indent="0">
              <a:lnSpc>
                <a:spcPct val="100000"/>
              </a:lnSpc>
              <a:buNone/>
            </a:pPr>
            <a:r>
              <a:rPr lang="en-US" sz="3600" b="1" dirty="0">
                <a:solidFill>
                  <a:srgbClr val="0070C0"/>
                </a:solidFill>
                <a:latin typeface="+mj-lt"/>
              </a:rPr>
              <a:t>Milk in water is like CO</a:t>
            </a:r>
            <a:r>
              <a:rPr lang="en-US" sz="3600" b="1" baseline="-25000" dirty="0">
                <a:solidFill>
                  <a:srgbClr val="0070C0"/>
                </a:solidFill>
                <a:latin typeface="+mj-lt"/>
              </a:rPr>
              <a:t>2</a:t>
            </a:r>
            <a:r>
              <a:rPr lang="en-US" sz="3600" b="1" dirty="0">
                <a:solidFill>
                  <a:srgbClr val="0070C0"/>
                </a:solidFill>
                <a:latin typeface="+mj-lt"/>
              </a:rPr>
              <a:t> in air</a:t>
            </a:r>
            <a:endParaRPr lang="en-US" sz="3600" dirty="0">
              <a:solidFill>
                <a:srgbClr val="0070C0"/>
              </a:solidFill>
              <a:latin typeface="+mj-lt"/>
            </a:endParaRPr>
          </a:p>
          <a:p>
            <a:pPr marL="533400" indent="-533400"/>
            <a:r>
              <a:rPr lang="en-AU" sz="3400" dirty="0">
                <a:latin typeface="+mj-lt"/>
              </a:rPr>
              <a:t>1 mL of a liquid into 1,000 mL of water, is one part per thousand.</a:t>
            </a:r>
          </a:p>
          <a:p>
            <a:pPr marL="533400" indent="-533400"/>
            <a:r>
              <a:rPr lang="en-AU" sz="3400" dirty="0">
                <a:latin typeface="+mj-lt"/>
              </a:rPr>
              <a:t>1 mL of the same liquid in 1000 L (or 1,000,000 mL) gives 1 part per million.</a:t>
            </a:r>
          </a:p>
          <a:p>
            <a:pPr marL="533400" indent="-533400"/>
            <a:r>
              <a:rPr lang="en-AU" sz="3400" dirty="0">
                <a:latin typeface="+mj-lt"/>
              </a:rPr>
              <a:t>Today there is more than 400ppm of CO</a:t>
            </a:r>
            <a:r>
              <a:rPr lang="en-AU" sz="3400" baseline="-25000" dirty="0">
                <a:latin typeface="+mj-lt"/>
              </a:rPr>
              <a:t>2</a:t>
            </a:r>
            <a:r>
              <a:rPr lang="en-AU" sz="3400" dirty="0">
                <a:latin typeface="+mj-lt"/>
              </a:rPr>
              <a:t> in the air.</a:t>
            </a:r>
          </a:p>
          <a:p>
            <a:pPr marL="533400" indent="-533400"/>
            <a:r>
              <a:rPr lang="en-AU" sz="3400" dirty="0">
                <a:latin typeface="+mj-lt"/>
              </a:rPr>
              <a:t>Shine a laser pointer beam through a clear beaker of water and look at the spot on a white screen. Students need to add 400 parts per million of milk. (This needs 400 milligrams of milk in one litre of water.)</a:t>
            </a:r>
          </a:p>
          <a:p>
            <a:pPr marL="533400" indent="-533400"/>
            <a:r>
              <a:rPr lang="en-AU" sz="3400" dirty="0">
                <a:latin typeface="+mj-lt"/>
              </a:rPr>
              <a:t>Add this milk and observe how far the laser beam travels. This is what CO</a:t>
            </a:r>
            <a:r>
              <a:rPr lang="en-AU" sz="3400" baseline="-25000" dirty="0">
                <a:latin typeface="+mj-lt"/>
              </a:rPr>
              <a:t>2 </a:t>
            </a:r>
            <a:r>
              <a:rPr lang="en-AU" sz="3400" dirty="0">
                <a:latin typeface="+mj-lt"/>
              </a:rPr>
              <a:t>does to air. </a:t>
            </a:r>
          </a:p>
          <a:p>
            <a:pPr marL="0" indent="0">
              <a:lnSpc>
                <a:spcPct val="150000"/>
              </a:lnSpc>
              <a:buNone/>
            </a:pPr>
            <a:endParaRPr lang="en-US" dirty="0"/>
          </a:p>
        </p:txBody>
      </p:sp>
      <p:pic>
        <p:nvPicPr>
          <p:cNvPr id="4" name="Picture 3">
            <a:extLst>
              <a:ext uri="{FF2B5EF4-FFF2-40B4-BE49-F238E27FC236}">
                <a16:creationId xmlns:a16="http://schemas.microsoft.com/office/drawing/2014/main" id="{A53B7FBF-15D9-4A0B-1C71-E6EB12042492}"/>
              </a:ext>
            </a:extLst>
          </p:cNvPr>
          <p:cNvPicPr/>
          <p:nvPr/>
        </p:nvPicPr>
        <p:blipFill>
          <a:blip r:embed="rId3"/>
          <a:stretch>
            <a:fillRect/>
          </a:stretch>
        </p:blipFill>
        <p:spPr>
          <a:xfrm>
            <a:off x="838200" y="5930583"/>
            <a:ext cx="2171700" cy="492760"/>
          </a:xfrm>
          <a:prstGeom prst="rect">
            <a:avLst/>
          </a:prstGeom>
        </p:spPr>
      </p:pic>
      <p:pic>
        <p:nvPicPr>
          <p:cNvPr id="6" name="Picture 5" descr="A green liquid in a glass&#10;&#10;AI-generated content may be incorrect.">
            <a:extLst>
              <a:ext uri="{FF2B5EF4-FFF2-40B4-BE49-F238E27FC236}">
                <a16:creationId xmlns:a16="http://schemas.microsoft.com/office/drawing/2014/main" id="{03474EB1-29C2-5E45-F718-C0D5EB7168F3}"/>
              </a:ext>
            </a:extLst>
          </p:cNvPr>
          <p:cNvPicPr>
            <a:picLocks noChangeAspect="1"/>
          </p:cNvPicPr>
          <p:nvPr/>
        </p:nvPicPr>
        <p:blipFill>
          <a:blip r:embed="rId4"/>
          <a:stretch>
            <a:fillRect/>
          </a:stretch>
        </p:blipFill>
        <p:spPr>
          <a:xfrm>
            <a:off x="8884086" y="4035619"/>
            <a:ext cx="2469714" cy="2669982"/>
          </a:xfrm>
          <a:prstGeom prst="rect">
            <a:avLst/>
          </a:prstGeom>
        </p:spPr>
      </p:pic>
      <p:pic>
        <p:nvPicPr>
          <p:cNvPr id="8" name="Picture 7" descr="A glass with a green laser beam&#10;&#10;AI-generated content may be incorrect.">
            <a:extLst>
              <a:ext uri="{FF2B5EF4-FFF2-40B4-BE49-F238E27FC236}">
                <a16:creationId xmlns:a16="http://schemas.microsoft.com/office/drawing/2014/main" id="{6F6A4876-7DF1-20DC-5E2C-6A1E68723948}"/>
              </a:ext>
            </a:extLst>
          </p:cNvPr>
          <p:cNvPicPr>
            <a:picLocks noChangeAspect="1"/>
          </p:cNvPicPr>
          <p:nvPr/>
        </p:nvPicPr>
        <p:blipFill>
          <a:blip r:embed="rId5"/>
          <a:stretch>
            <a:fillRect/>
          </a:stretch>
        </p:blipFill>
        <p:spPr>
          <a:xfrm>
            <a:off x="8884086" y="1471956"/>
            <a:ext cx="2469714" cy="2483826"/>
          </a:xfrm>
          <a:prstGeom prst="rect">
            <a:avLst/>
          </a:prstGeom>
        </p:spPr>
      </p:pic>
    </p:spTree>
    <p:extLst>
      <p:ext uri="{BB962C8B-B14F-4D97-AF65-F5344CB8AC3E}">
        <p14:creationId xmlns:p14="http://schemas.microsoft.com/office/powerpoint/2010/main" val="40471159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0E777D-F9FD-F16D-0065-52F81729334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992F924-3B26-213F-B946-7D1040851243}"/>
              </a:ext>
            </a:extLst>
          </p:cNvPr>
          <p:cNvSpPr>
            <a:spLocks noGrp="1"/>
          </p:cNvSpPr>
          <p:nvPr>
            <p:ph type="title"/>
          </p:nvPr>
        </p:nvSpPr>
        <p:spPr>
          <a:xfrm>
            <a:off x="920112" y="365126"/>
            <a:ext cx="10351776" cy="686434"/>
          </a:xfrm>
        </p:spPr>
        <p:txBody>
          <a:bodyPr>
            <a:normAutofit fontScale="90000"/>
          </a:bodyPr>
          <a:lstStyle/>
          <a:p>
            <a:r>
              <a:rPr lang="en-AU" b="1" dirty="0">
                <a:solidFill>
                  <a:srgbClr val="0070C0"/>
                </a:solidFill>
              </a:rPr>
              <a:t>Exploring climate change numbers</a:t>
            </a:r>
            <a:endParaRPr lang="en-US" b="1" dirty="0">
              <a:solidFill>
                <a:srgbClr val="0070C0"/>
              </a:solidFill>
            </a:endParaRPr>
          </a:p>
        </p:txBody>
      </p:sp>
      <p:sp>
        <p:nvSpPr>
          <p:cNvPr id="3" name="Content Placeholder 2">
            <a:extLst>
              <a:ext uri="{FF2B5EF4-FFF2-40B4-BE49-F238E27FC236}">
                <a16:creationId xmlns:a16="http://schemas.microsoft.com/office/drawing/2014/main" id="{CCBD41DB-4B98-6468-53D9-827556E4199C}"/>
              </a:ext>
            </a:extLst>
          </p:cNvPr>
          <p:cNvSpPr>
            <a:spLocks noGrp="1"/>
          </p:cNvSpPr>
          <p:nvPr>
            <p:ph idx="1"/>
          </p:nvPr>
        </p:nvSpPr>
        <p:spPr>
          <a:xfrm>
            <a:off x="2423160" y="1187555"/>
            <a:ext cx="8766816" cy="4743027"/>
          </a:xfrm>
        </p:spPr>
        <p:txBody>
          <a:bodyPr>
            <a:noAutofit/>
          </a:bodyPr>
          <a:lstStyle/>
          <a:p>
            <a:r>
              <a:rPr lang="en-AU" sz="2400" b="1" dirty="0">
                <a:latin typeface="+mj-lt"/>
              </a:rPr>
              <a:t>Topic A</a:t>
            </a:r>
            <a:r>
              <a:rPr lang="en-AU" sz="2400" dirty="0">
                <a:latin typeface="+mj-lt"/>
              </a:rPr>
              <a:t>: What is the CO</a:t>
            </a:r>
            <a:r>
              <a:rPr lang="en-AU" sz="2400" baseline="-25000" dirty="0">
                <a:latin typeface="+mj-lt"/>
              </a:rPr>
              <a:t>2</a:t>
            </a:r>
            <a:r>
              <a:rPr lang="en-AU" sz="2400" dirty="0">
                <a:latin typeface="+mj-lt"/>
              </a:rPr>
              <a:t> today at Cape Grim: what was it this time last year? What is it today in Hawaii and what was it last year?</a:t>
            </a:r>
          </a:p>
          <a:p>
            <a:r>
              <a:rPr lang="en-AU" sz="2400" b="1" dirty="0">
                <a:latin typeface="+mj-lt"/>
              </a:rPr>
              <a:t>Topic B</a:t>
            </a:r>
            <a:r>
              <a:rPr lang="en-AU" sz="2400" dirty="0">
                <a:latin typeface="+mj-lt"/>
              </a:rPr>
              <a:t>: What is the world’s CO</a:t>
            </a:r>
            <a:r>
              <a:rPr lang="en-AU" sz="2400" baseline="-25000" dirty="0">
                <a:latin typeface="+mj-lt"/>
              </a:rPr>
              <a:t>2</a:t>
            </a:r>
            <a:r>
              <a:rPr lang="en-AU" sz="2400" dirty="0">
                <a:latin typeface="+mj-lt"/>
              </a:rPr>
              <a:t> budget? What is Australia’s CO</a:t>
            </a:r>
            <a:r>
              <a:rPr lang="en-AU" sz="2400" baseline="-25000" dirty="0">
                <a:latin typeface="+mj-lt"/>
              </a:rPr>
              <a:t>2</a:t>
            </a:r>
            <a:r>
              <a:rPr lang="en-AU" sz="2400" dirty="0">
                <a:latin typeface="+mj-lt"/>
              </a:rPr>
              <a:t> budget, what is our per capita CO</a:t>
            </a:r>
            <a:r>
              <a:rPr lang="en-AU" sz="2400" baseline="-25000" dirty="0">
                <a:latin typeface="+mj-lt"/>
              </a:rPr>
              <a:t>2</a:t>
            </a:r>
            <a:r>
              <a:rPr lang="en-AU" sz="2400" dirty="0">
                <a:latin typeface="+mj-lt"/>
              </a:rPr>
              <a:t> emission compared with the rest of the world, which country has the lowest per capita CO</a:t>
            </a:r>
            <a:r>
              <a:rPr lang="en-AU" sz="2400" baseline="-25000" dirty="0">
                <a:latin typeface="+mj-lt"/>
              </a:rPr>
              <a:t>2</a:t>
            </a:r>
            <a:r>
              <a:rPr lang="en-AU" sz="2400" dirty="0">
                <a:latin typeface="+mj-lt"/>
              </a:rPr>
              <a:t> </a:t>
            </a:r>
          </a:p>
          <a:p>
            <a:r>
              <a:rPr lang="en-AU" sz="2400" b="1" dirty="0">
                <a:latin typeface="+mj-lt"/>
              </a:rPr>
              <a:t>Topic C</a:t>
            </a:r>
            <a:r>
              <a:rPr lang="en-AU" sz="2400" dirty="0">
                <a:latin typeface="+mj-lt"/>
              </a:rPr>
              <a:t>: How has the CO</a:t>
            </a:r>
            <a:r>
              <a:rPr lang="en-AU" sz="2400" baseline="-25000" dirty="0">
                <a:latin typeface="+mj-lt"/>
              </a:rPr>
              <a:t>2</a:t>
            </a:r>
            <a:r>
              <a:rPr lang="en-AU" sz="2400" dirty="0">
                <a:latin typeface="+mj-lt"/>
              </a:rPr>
              <a:t> changed in the last two years? How much did it change over two years around the year 2000. Why is it getting faster? </a:t>
            </a:r>
          </a:p>
          <a:p>
            <a:r>
              <a:rPr lang="en-AU" sz="2400" b="1" dirty="0">
                <a:latin typeface="+mj-lt"/>
              </a:rPr>
              <a:t>Topic D</a:t>
            </a:r>
            <a:r>
              <a:rPr lang="en-AU" sz="2400" dirty="0">
                <a:latin typeface="+mj-lt"/>
              </a:rPr>
              <a:t> : Why does CO</a:t>
            </a:r>
            <a:r>
              <a:rPr lang="en-AU" sz="2400" baseline="-25000" dirty="0">
                <a:latin typeface="+mj-lt"/>
              </a:rPr>
              <a:t>2</a:t>
            </a:r>
            <a:r>
              <a:rPr lang="en-AU" sz="2400" dirty="0">
                <a:latin typeface="+mj-lt"/>
              </a:rPr>
              <a:t> reduce in the northern springtime? How do you expect the CO</a:t>
            </a:r>
            <a:r>
              <a:rPr lang="en-AU" sz="2400" baseline="-25000" dirty="0">
                <a:latin typeface="+mj-lt"/>
              </a:rPr>
              <a:t>2</a:t>
            </a:r>
            <a:r>
              <a:rPr lang="en-AU" sz="2400" dirty="0">
                <a:latin typeface="+mj-lt"/>
              </a:rPr>
              <a:t> curve to change in future years: sketch a rough curve?</a:t>
            </a:r>
          </a:p>
        </p:txBody>
      </p:sp>
      <p:pic>
        <p:nvPicPr>
          <p:cNvPr id="4" name="Picture 3">
            <a:extLst>
              <a:ext uri="{FF2B5EF4-FFF2-40B4-BE49-F238E27FC236}">
                <a16:creationId xmlns:a16="http://schemas.microsoft.com/office/drawing/2014/main" id="{76BDD6E9-2FBB-6477-6E51-6F4AA2160226}"/>
              </a:ext>
            </a:extLst>
          </p:cNvPr>
          <p:cNvPicPr/>
          <p:nvPr/>
        </p:nvPicPr>
        <p:blipFill>
          <a:blip r:embed="rId2"/>
          <a:stretch>
            <a:fillRect/>
          </a:stretch>
        </p:blipFill>
        <p:spPr>
          <a:xfrm>
            <a:off x="838200" y="5930583"/>
            <a:ext cx="2171700" cy="492760"/>
          </a:xfrm>
          <a:prstGeom prst="rect">
            <a:avLst/>
          </a:prstGeom>
        </p:spPr>
      </p:pic>
      <p:sp>
        <p:nvSpPr>
          <p:cNvPr id="5" name="TextBox 4">
            <a:extLst>
              <a:ext uri="{FF2B5EF4-FFF2-40B4-BE49-F238E27FC236}">
                <a16:creationId xmlns:a16="http://schemas.microsoft.com/office/drawing/2014/main" id="{A701D2F5-0FEB-D3D9-7D26-096E7390DFBF}"/>
              </a:ext>
            </a:extLst>
          </p:cNvPr>
          <p:cNvSpPr txBox="1"/>
          <p:nvPr/>
        </p:nvSpPr>
        <p:spPr>
          <a:xfrm>
            <a:off x="1002024" y="1115538"/>
            <a:ext cx="1584960" cy="4339650"/>
          </a:xfrm>
          <a:prstGeom prst="rect">
            <a:avLst/>
          </a:prstGeom>
          <a:noFill/>
        </p:spPr>
        <p:txBody>
          <a:bodyPr wrap="square" rtlCol="0">
            <a:spAutoFit/>
          </a:bodyPr>
          <a:lstStyle/>
          <a:p>
            <a:r>
              <a:rPr lang="en-AU" sz="2400" b="1" dirty="0">
                <a:latin typeface="+mj-lt"/>
              </a:rPr>
              <a:t>Groups </a:t>
            </a:r>
            <a:br>
              <a:rPr lang="en-AU" sz="2400" b="1" dirty="0">
                <a:latin typeface="+mj-lt"/>
              </a:rPr>
            </a:br>
            <a:r>
              <a:rPr lang="en-AU" sz="2400" b="1" dirty="0">
                <a:latin typeface="+mj-lt"/>
              </a:rPr>
              <a:t>1 and 5</a:t>
            </a:r>
          </a:p>
          <a:p>
            <a:endParaRPr lang="en-AU" b="1" dirty="0">
              <a:latin typeface="+mj-lt"/>
            </a:endParaRPr>
          </a:p>
          <a:p>
            <a:r>
              <a:rPr lang="en-AU" sz="2400" b="1" dirty="0">
                <a:latin typeface="+mj-lt"/>
              </a:rPr>
              <a:t>Groups</a:t>
            </a:r>
            <a:br>
              <a:rPr lang="en-AU" sz="2400" b="1" dirty="0">
                <a:latin typeface="+mj-lt"/>
              </a:rPr>
            </a:br>
            <a:r>
              <a:rPr lang="en-AU" sz="2400" b="1" dirty="0">
                <a:latin typeface="+mj-lt"/>
              </a:rPr>
              <a:t>2 and 6</a:t>
            </a:r>
          </a:p>
          <a:p>
            <a:endParaRPr lang="en-AU" sz="2400" b="1" dirty="0">
              <a:latin typeface="+mj-lt"/>
            </a:endParaRPr>
          </a:p>
          <a:p>
            <a:r>
              <a:rPr lang="en-AU" sz="2400" b="1" dirty="0">
                <a:latin typeface="+mj-lt"/>
              </a:rPr>
              <a:t>Groups</a:t>
            </a:r>
            <a:br>
              <a:rPr lang="en-AU" sz="2400" b="1" dirty="0">
                <a:latin typeface="+mj-lt"/>
              </a:rPr>
            </a:br>
            <a:r>
              <a:rPr lang="en-AU" sz="2400" b="1" dirty="0">
                <a:latin typeface="+mj-lt"/>
              </a:rPr>
              <a:t>3 and 7</a:t>
            </a:r>
          </a:p>
          <a:p>
            <a:endParaRPr lang="en-AU" sz="1600" b="1" dirty="0">
              <a:latin typeface="+mj-lt"/>
            </a:endParaRPr>
          </a:p>
          <a:p>
            <a:r>
              <a:rPr lang="en-AU" sz="2400" b="1" dirty="0">
                <a:latin typeface="+mj-lt"/>
              </a:rPr>
              <a:t>Groups</a:t>
            </a:r>
            <a:br>
              <a:rPr lang="en-AU" sz="2400" b="1" dirty="0">
                <a:latin typeface="+mj-lt"/>
              </a:rPr>
            </a:br>
            <a:r>
              <a:rPr lang="en-AU" sz="2400" b="1" dirty="0">
                <a:latin typeface="+mj-lt"/>
              </a:rPr>
              <a:t>4 and 8</a:t>
            </a:r>
          </a:p>
          <a:p>
            <a:endParaRPr lang="en-AU" dirty="0"/>
          </a:p>
        </p:txBody>
      </p:sp>
      <p:sp>
        <p:nvSpPr>
          <p:cNvPr id="6" name="Arrow: Right 5">
            <a:extLst>
              <a:ext uri="{FF2B5EF4-FFF2-40B4-BE49-F238E27FC236}">
                <a16:creationId xmlns:a16="http://schemas.microsoft.com/office/drawing/2014/main" id="{C2BCEEBF-43B5-AF6A-B6E2-EC12DB5CB7BC}"/>
              </a:ext>
            </a:extLst>
          </p:cNvPr>
          <p:cNvSpPr/>
          <p:nvPr/>
        </p:nvSpPr>
        <p:spPr>
          <a:xfrm>
            <a:off x="2072640" y="1274187"/>
            <a:ext cx="468624" cy="51816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Arrow: Right 6">
            <a:extLst>
              <a:ext uri="{FF2B5EF4-FFF2-40B4-BE49-F238E27FC236}">
                <a16:creationId xmlns:a16="http://schemas.microsoft.com/office/drawing/2014/main" id="{7F4D660D-2C97-A5B6-7E7B-86B3DEB92A9F}"/>
              </a:ext>
            </a:extLst>
          </p:cNvPr>
          <p:cNvSpPr/>
          <p:nvPr/>
        </p:nvSpPr>
        <p:spPr>
          <a:xfrm>
            <a:off x="2087880" y="2267742"/>
            <a:ext cx="468624" cy="51816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Arrow: Right 8">
            <a:extLst>
              <a:ext uri="{FF2B5EF4-FFF2-40B4-BE49-F238E27FC236}">
                <a16:creationId xmlns:a16="http://schemas.microsoft.com/office/drawing/2014/main" id="{385619D6-9EB8-F2DC-55FB-F2EB3EB956BD}"/>
              </a:ext>
            </a:extLst>
          </p:cNvPr>
          <p:cNvSpPr/>
          <p:nvPr/>
        </p:nvSpPr>
        <p:spPr>
          <a:xfrm>
            <a:off x="2072640" y="3384561"/>
            <a:ext cx="468624" cy="51816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Arrow: Right 9">
            <a:extLst>
              <a:ext uri="{FF2B5EF4-FFF2-40B4-BE49-F238E27FC236}">
                <a16:creationId xmlns:a16="http://schemas.microsoft.com/office/drawing/2014/main" id="{641ACA03-9714-4944-ACAB-003B6E4F82F4}"/>
              </a:ext>
            </a:extLst>
          </p:cNvPr>
          <p:cNvSpPr/>
          <p:nvPr/>
        </p:nvSpPr>
        <p:spPr>
          <a:xfrm>
            <a:off x="2087880" y="4378116"/>
            <a:ext cx="468624" cy="51816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0509809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8994CB-D736-8BCD-5C01-0A3106B2F8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B724C3-489E-B293-7441-7F76F9B1732C}"/>
              </a:ext>
            </a:extLst>
          </p:cNvPr>
          <p:cNvSpPr>
            <a:spLocks noGrp="1"/>
          </p:cNvSpPr>
          <p:nvPr>
            <p:ph type="title"/>
          </p:nvPr>
        </p:nvSpPr>
        <p:spPr>
          <a:xfrm>
            <a:off x="838200" y="365125"/>
            <a:ext cx="10515600" cy="639127"/>
          </a:xfrm>
        </p:spPr>
        <p:txBody>
          <a:bodyPr>
            <a:normAutofit/>
          </a:bodyPr>
          <a:lstStyle/>
          <a:p>
            <a:r>
              <a:rPr lang="en-US" sz="3600" b="1" dirty="0">
                <a:solidFill>
                  <a:srgbClr val="0070C0"/>
                </a:solidFill>
              </a:rPr>
              <a:t>Key science ideas</a:t>
            </a:r>
          </a:p>
        </p:txBody>
      </p:sp>
      <p:sp>
        <p:nvSpPr>
          <p:cNvPr id="3" name="Content Placeholder 2">
            <a:extLst>
              <a:ext uri="{FF2B5EF4-FFF2-40B4-BE49-F238E27FC236}">
                <a16:creationId xmlns:a16="http://schemas.microsoft.com/office/drawing/2014/main" id="{F13D59EC-8AC7-8AA4-0209-B304E89BFA36}"/>
              </a:ext>
            </a:extLst>
          </p:cNvPr>
          <p:cNvSpPr>
            <a:spLocks noGrp="1"/>
          </p:cNvSpPr>
          <p:nvPr>
            <p:ph idx="1"/>
          </p:nvPr>
        </p:nvSpPr>
        <p:spPr>
          <a:xfrm>
            <a:off x="1005839" y="1578279"/>
            <a:ext cx="10347959" cy="4197681"/>
          </a:xfrm>
        </p:spPr>
        <p:txBody>
          <a:bodyPr>
            <a:normAutofit/>
          </a:bodyPr>
          <a:lstStyle/>
          <a:p>
            <a:pPr marL="0" indent="0">
              <a:buNone/>
            </a:pPr>
            <a:r>
              <a:rPr lang="en-AU" dirty="0">
                <a:latin typeface="+mj-lt"/>
              </a:rPr>
              <a:t>Key idea 1: 	Tipping points are ‘critical thresholds’, in a ‘physical’ or ‘climate’ system that, when exceeded, can lead to a significant change in the state of system, often with an understanding that the change is irreversible.’</a:t>
            </a:r>
          </a:p>
          <a:p>
            <a:pPr marL="0" indent="0" fontAlgn="base">
              <a:buNone/>
            </a:pPr>
            <a:r>
              <a:rPr lang="en-AU" dirty="0">
                <a:latin typeface="+mj-lt"/>
              </a:rPr>
              <a:t>Key idea 2:	Based on scientific evidence, the </a:t>
            </a:r>
            <a:r>
              <a:rPr lang="en-AU" dirty="0">
                <a:latin typeface="+mj-lt"/>
                <a:hlinkClick r:id="rId2"/>
              </a:rPr>
              <a:t>IPCC</a:t>
            </a:r>
            <a:r>
              <a:rPr lang="en-AU" dirty="0">
                <a:latin typeface="+mj-lt"/>
              </a:rPr>
              <a:t>, has identified 16 potential climate tipping points.</a:t>
            </a:r>
          </a:p>
          <a:p>
            <a:pPr marL="0" indent="0">
              <a:buNone/>
            </a:pPr>
            <a:r>
              <a:rPr lang="en-AU" dirty="0">
                <a:latin typeface="+mj-lt"/>
              </a:rPr>
              <a:t>Key idea 3:	There are many unknowns in climate science: while we can predict trends, we can rarely predict the details.</a:t>
            </a:r>
          </a:p>
          <a:p>
            <a:pPr marL="0" indent="0">
              <a:lnSpc>
                <a:spcPct val="150000"/>
              </a:lnSpc>
              <a:buNone/>
            </a:pPr>
            <a:endParaRPr lang="en-US" dirty="0"/>
          </a:p>
        </p:txBody>
      </p:sp>
      <p:sp>
        <p:nvSpPr>
          <p:cNvPr id="4" name="AutoShape 2" descr="How to Think About Relativity's Concept of Space-Time | Quanta Magazine">
            <a:extLst>
              <a:ext uri="{FF2B5EF4-FFF2-40B4-BE49-F238E27FC236}">
                <a16:creationId xmlns:a16="http://schemas.microsoft.com/office/drawing/2014/main" id="{94EB7492-9752-0179-FC15-D21FD9AB1B29}"/>
              </a:ext>
            </a:extLst>
          </p:cNvPr>
          <p:cNvSpPr>
            <a:spLocks noChangeAspect="1" noChangeArrowheads="1"/>
          </p:cNvSpPr>
          <p:nvPr/>
        </p:nvSpPr>
        <p:spPr bwMode="auto">
          <a:xfrm>
            <a:off x="5943600" y="3276600"/>
            <a:ext cx="1296444" cy="12964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5" name="Picture 4">
            <a:extLst>
              <a:ext uri="{FF2B5EF4-FFF2-40B4-BE49-F238E27FC236}">
                <a16:creationId xmlns:a16="http://schemas.microsoft.com/office/drawing/2014/main" id="{88880E5F-0C7B-AEBC-021A-06CBCDA97622}"/>
              </a:ext>
            </a:extLst>
          </p:cNvPr>
          <p:cNvPicPr/>
          <p:nvPr/>
        </p:nvPicPr>
        <p:blipFill>
          <a:blip r:embed="rId3"/>
          <a:stretch>
            <a:fillRect/>
          </a:stretch>
        </p:blipFill>
        <p:spPr>
          <a:xfrm>
            <a:off x="838200" y="5930583"/>
            <a:ext cx="2171700" cy="492760"/>
          </a:xfrm>
          <a:prstGeom prst="rect">
            <a:avLst/>
          </a:prstGeom>
        </p:spPr>
      </p:pic>
    </p:spTree>
    <p:extLst>
      <p:ext uri="{BB962C8B-B14F-4D97-AF65-F5344CB8AC3E}">
        <p14:creationId xmlns:p14="http://schemas.microsoft.com/office/powerpoint/2010/main" val="27378439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25C6D-9F79-BE46-FD4A-7387446250D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41EA99-C2D5-9683-E12A-4566E76FCA5A}"/>
              </a:ext>
            </a:extLst>
          </p:cNvPr>
          <p:cNvSpPr>
            <a:spLocks noGrp="1"/>
          </p:cNvSpPr>
          <p:nvPr>
            <p:ph type="ctrTitle"/>
          </p:nvPr>
        </p:nvSpPr>
        <p:spPr>
          <a:xfrm>
            <a:off x="717936" y="228601"/>
            <a:ext cx="5515224" cy="1278465"/>
          </a:xfrm>
        </p:spPr>
        <p:txBody>
          <a:bodyPr>
            <a:noAutofit/>
          </a:bodyPr>
          <a:lstStyle/>
          <a:p>
            <a:pPr algn="l"/>
            <a:r>
              <a:rPr lang="en-AU" sz="4400" b="1" dirty="0">
                <a:solidFill>
                  <a:srgbClr val="0070C0"/>
                </a:solidFill>
              </a:rPr>
              <a:t>Lesson 10: Technologies for a sustainable future</a:t>
            </a:r>
            <a:endParaRPr lang="en-US" sz="4400" b="1" dirty="0">
              <a:solidFill>
                <a:srgbClr val="0070C0"/>
              </a:solidFill>
            </a:endParaRPr>
          </a:p>
        </p:txBody>
      </p:sp>
      <p:sp>
        <p:nvSpPr>
          <p:cNvPr id="3" name="Subtitle 2">
            <a:extLst>
              <a:ext uri="{FF2B5EF4-FFF2-40B4-BE49-F238E27FC236}">
                <a16:creationId xmlns:a16="http://schemas.microsoft.com/office/drawing/2014/main" id="{685BF9F2-9EB5-4182-3B7B-998F51BC31E9}"/>
              </a:ext>
            </a:extLst>
          </p:cNvPr>
          <p:cNvSpPr>
            <a:spLocks noGrp="1"/>
          </p:cNvSpPr>
          <p:nvPr>
            <p:ph type="subTitle" idx="1"/>
          </p:nvPr>
        </p:nvSpPr>
        <p:spPr>
          <a:xfrm>
            <a:off x="834607" y="1507066"/>
            <a:ext cx="5760593" cy="1956390"/>
          </a:xfrm>
        </p:spPr>
        <p:txBody>
          <a:bodyPr>
            <a:normAutofit/>
          </a:bodyPr>
          <a:lstStyle/>
          <a:p>
            <a:pPr algn="l"/>
            <a:r>
              <a:rPr lang="en-AU" sz="2800" dirty="0">
                <a:latin typeface="+mj-lt"/>
              </a:rPr>
              <a:t>What is net zero?</a:t>
            </a:r>
          </a:p>
          <a:p>
            <a:pPr algn="l"/>
            <a:r>
              <a:rPr lang="en-AU" sz="2800" dirty="0">
                <a:latin typeface="+mj-lt"/>
              </a:rPr>
              <a:t>Can we get to net zero?</a:t>
            </a:r>
          </a:p>
          <a:p>
            <a:pPr algn="l"/>
            <a:r>
              <a:rPr lang="en-AU" sz="2800" dirty="0">
                <a:latin typeface="+mj-lt"/>
              </a:rPr>
              <a:t>Will getting to net zero mean we return to cooler summers and winters?</a:t>
            </a:r>
            <a:endParaRPr lang="en-US" sz="2800" dirty="0">
              <a:latin typeface="+mj-lt"/>
            </a:endParaRPr>
          </a:p>
        </p:txBody>
      </p:sp>
      <p:pic>
        <p:nvPicPr>
          <p:cNvPr id="1026" name="Picture 2" descr="Einstein-First Project">
            <a:extLst>
              <a:ext uri="{FF2B5EF4-FFF2-40B4-BE49-F238E27FC236}">
                <a16:creationId xmlns:a16="http://schemas.microsoft.com/office/drawing/2014/main" id="{37E90087-499E-4604-975F-B8B2EE49ED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64879" y="5840979"/>
            <a:ext cx="2658143" cy="616689"/>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Solar Farm Pictures | Download Free Images on Unsplash">
            <a:extLst>
              <a:ext uri="{FF2B5EF4-FFF2-40B4-BE49-F238E27FC236}">
                <a16:creationId xmlns:a16="http://schemas.microsoft.com/office/drawing/2014/main" id="{429810A5-4BBC-16D4-2781-9F89743C18A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110" t="6402" r="-1110" b="7624"/>
          <a:stretch>
            <a:fillRect/>
          </a:stretch>
        </p:blipFill>
        <p:spPr bwMode="auto">
          <a:xfrm>
            <a:off x="1" y="3429001"/>
            <a:ext cx="6800097" cy="3429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Wind turbines and solar panels in a field&#10;&#10;AI-generated content may be incorrect.">
            <a:extLst>
              <a:ext uri="{FF2B5EF4-FFF2-40B4-BE49-F238E27FC236}">
                <a16:creationId xmlns:a16="http://schemas.microsoft.com/office/drawing/2014/main" id="{65C9B9E0-5633-453C-1D3E-B11C699BEB2F}"/>
              </a:ext>
            </a:extLst>
          </p:cNvPr>
          <p:cNvPicPr>
            <a:picLocks noChangeAspect="1"/>
          </p:cNvPicPr>
          <p:nvPr/>
        </p:nvPicPr>
        <p:blipFill>
          <a:blip r:embed="rId5"/>
          <a:stretch>
            <a:fillRect/>
          </a:stretch>
        </p:blipFill>
        <p:spPr>
          <a:xfrm>
            <a:off x="6800098" y="0"/>
            <a:ext cx="5391902" cy="2457793"/>
          </a:xfrm>
          <a:prstGeom prst="rect">
            <a:avLst/>
          </a:prstGeom>
        </p:spPr>
      </p:pic>
      <p:pic>
        <p:nvPicPr>
          <p:cNvPr id="2052" name="Picture 4" descr="Vast Receives $30M from Australian Renewable Energy Agency for Green Technology to Decarbonise Australia’s Grid and Power Green Fuels Production">
            <a:extLst>
              <a:ext uri="{FF2B5EF4-FFF2-40B4-BE49-F238E27FC236}">
                <a16:creationId xmlns:a16="http://schemas.microsoft.com/office/drawing/2014/main" id="{ED847AE8-5E82-0073-9BFA-709F80BE6C27}"/>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933" t="5838" r="15334" b="7556"/>
          <a:stretch>
            <a:fillRect/>
          </a:stretch>
        </p:blipFill>
        <p:spPr bwMode="auto">
          <a:xfrm>
            <a:off x="6800098" y="2457793"/>
            <a:ext cx="5391902" cy="33461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82332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25E633-F4FF-A35B-BFCC-3D40DD42079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5E9743F-B88E-195B-A5B2-54AEB5EA1DCD}"/>
              </a:ext>
            </a:extLst>
          </p:cNvPr>
          <p:cNvSpPr>
            <a:spLocks noGrp="1"/>
          </p:cNvSpPr>
          <p:nvPr>
            <p:ph type="title"/>
          </p:nvPr>
        </p:nvSpPr>
        <p:spPr>
          <a:xfrm>
            <a:off x="838200" y="365125"/>
            <a:ext cx="10515600" cy="1012571"/>
          </a:xfrm>
        </p:spPr>
        <p:txBody>
          <a:bodyPr>
            <a:normAutofit/>
          </a:bodyPr>
          <a:lstStyle/>
          <a:p>
            <a:r>
              <a:rPr lang="en-AU" sz="4000" b="1" dirty="0">
                <a:solidFill>
                  <a:srgbClr val="0070C0"/>
                </a:solidFill>
              </a:rPr>
              <a:t>Lesson 10: Technologies for a sustainable future</a:t>
            </a:r>
          </a:p>
        </p:txBody>
      </p:sp>
      <p:sp>
        <p:nvSpPr>
          <p:cNvPr id="5" name="Content Placeholder 4">
            <a:extLst>
              <a:ext uri="{FF2B5EF4-FFF2-40B4-BE49-F238E27FC236}">
                <a16:creationId xmlns:a16="http://schemas.microsoft.com/office/drawing/2014/main" id="{6F1EDF5C-D4C6-2D7F-FF6C-62D13C7AB645}"/>
              </a:ext>
            </a:extLst>
          </p:cNvPr>
          <p:cNvSpPr>
            <a:spLocks noGrp="1"/>
          </p:cNvSpPr>
          <p:nvPr>
            <p:ph idx="1"/>
          </p:nvPr>
        </p:nvSpPr>
        <p:spPr>
          <a:xfrm>
            <a:off x="838200" y="1594022"/>
            <a:ext cx="10683240" cy="4582941"/>
          </a:xfrm>
        </p:spPr>
        <p:txBody>
          <a:bodyPr>
            <a:normAutofit/>
          </a:bodyPr>
          <a:lstStyle/>
          <a:p>
            <a:pPr marL="0" indent="0">
              <a:buNone/>
            </a:pPr>
            <a:r>
              <a:rPr lang="en-AU" sz="3200" dirty="0">
                <a:latin typeface="+mj-lt"/>
              </a:rPr>
              <a:t>This lesson is focussed on</a:t>
            </a:r>
          </a:p>
          <a:p>
            <a:pPr marL="514350" indent="-514350">
              <a:buAutoNum type="alphaLcParenR"/>
            </a:pPr>
            <a:r>
              <a:rPr lang="en-AU" sz="3200" dirty="0">
                <a:latin typeface="+mj-lt"/>
              </a:rPr>
              <a:t>energy production technologies that avoid CO</a:t>
            </a:r>
            <a:r>
              <a:rPr lang="en-AU" sz="3200" baseline="-25000" dirty="0">
                <a:latin typeface="+mj-lt"/>
              </a:rPr>
              <a:t>2</a:t>
            </a:r>
            <a:r>
              <a:rPr lang="en-AU" sz="3200" dirty="0">
                <a:latin typeface="+mj-lt"/>
              </a:rPr>
              <a:t> emissions, and </a:t>
            </a:r>
          </a:p>
          <a:p>
            <a:pPr marL="514350" indent="-514350">
              <a:buAutoNum type="alphaLcParenR"/>
            </a:pPr>
            <a:r>
              <a:rPr lang="en-AU" sz="3200" dirty="0">
                <a:latin typeface="+mj-lt"/>
              </a:rPr>
              <a:t>technologies for reducing CO</a:t>
            </a:r>
            <a:r>
              <a:rPr lang="en-AU" sz="3200" baseline="-25000" dirty="0">
                <a:latin typeface="+mj-lt"/>
              </a:rPr>
              <a:t>2</a:t>
            </a:r>
            <a:r>
              <a:rPr lang="en-AU" sz="3200" dirty="0">
                <a:latin typeface="+mj-lt"/>
              </a:rPr>
              <a:t> in the atmosphere.</a:t>
            </a:r>
          </a:p>
          <a:p>
            <a:pPr marL="0" indent="0">
              <a:buNone/>
            </a:pPr>
            <a:r>
              <a:rPr lang="en-AU" sz="3200" dirty="0">
                <a:latin typeface="+mj-lt"/>
              </a:rPr>
              <a:t>We work in groups to learn about different technologies and report back to the whole class. We imagine how we might contribute to reducing the rise of CO</a:t>
            </a:r>
            <a:r>
              <a:rPr lang="en-AU" sz="3200" baseline="-25000" dirty="0">
                <a:latin typeface="+mj-lt"/>
              </a:rPr>
              <a:t>2 </a:t>
            </a:r>
            <a:r>
              <a:rPr lang="en-AU" sz="3200" dirty="0">
                <a:latin typeface="+mj-lt"/>
              </a:rPr>
              <a:t>in the atmosphere through a role in expanding the most promising technologies.</a:t>
            </a:r>
          </a:p>
        </p:txBody>
      </p:sp>
      <p:pic>
        <p:nvPicPr>
          <p:cNvPr id="6" name="Picture 5">
            <a:extLst>
              <a:ext uri="{FF2B5EF4-FFF2-40B4-BE49-F238E27FC236}">
                <a16:creationId xmlns:a16="http://schemas.microsoft.com/office/drawing/2014/main" id="{7B59DC93-B0F3-AB0C-C05B-AD0984D4540B}"/>
              </a:ext>
            </a:extLst>
          </p:cNvPr>
          <p:cNvPicPr/>
          <p:nvPr/>
        </p:nvPicPr>
        <p:blipFill>
          <a:blip r:embed="rId2"/>
          <a:stretch>
            <a:fillRect/>
          </a:stretch>
        </p:blipFill>
        <p:spPr>
          <a:xfrm>
            <a:off x="838200" y="5790944"/>
            <a:ext cx="2171700" cy="492760"/>
          </a:xfrm>
          <a:prstGeom prst="rect">
            <a:avLst/>
          </a:prstGeom>
        </p:spPr>
      </p:pic>
    </p:spTree>
    <p:extLst>
      <p:ext uri="{BB962C8B-B14F-4D97-AF65-F5344CB8AC3E}">
        <p14:creationId xmlns:p14="http://schemas.microsoft.com/office/powerpoint/2010/main" val="35342963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41E15F-4F51-9B0A-2036-BA96F5879CA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75E0CC3-A21A-3EF7-EBCD-D5ECFBA92367}"/>
              </a:ext>
            </a:extLst>
          </p:cNvPr>
          <p:cNvSpPr>
            <a:spLocks noGrp="1"/>
          </p:cNvSpPr>
          <p:nvPr>
            <p:ph type="title"/>
          </p:nvPr>
        </p:nvSpPr>
        <p:spPr>
          <a:xfrm>
            <a:off x="838200" y="365126"/>
            <a:ext cx="10515600" cy="796410"/>
          </a:xfrm>
        </p:spPr>
        <p:txBody>
          <a:bodyPr>
            <a:normAutofit/>
          </a:bodyPr>
          <a:lstStyle/>
          <a:p>
            <a:r>
              <a:rPr lang="en-AU" sz="4800" b="1" dirty="0">
                <a:solidFill>
                  <a:srgbClr val="0070C0"/>
                </a:solidFill>
              </a:rPr>
              <a:t>Lesson 10 learning intentions</a:t>
            </a:r>
          </a:p>
        </p:txBody>
      </p:sp>
      <p:sp>
        <p:nvSpPr>
          <p:cNvPr id="5" name="Content Placeholder 4">
            <a:extLst>
              <a:ext uri="{FF2B5EF4-FFF2-40B4-BE49-F238E27FC236}">
                <a16:creationId xmlns:a16="http://schemas.microsoft.com/office/drawing/2014/main" id="{1FA6D4C7-A515-C9E8-BE29-7372EBC0FFE1}"/>
              </a:ext>
            </a:extLst>
          </p:cNvPr>
          <p:cNvSpPr>
            <a:spLocks noGrp="1"/>
          </p:cNvSpPr>
          <p:nvPr>
            <p:ph idx="1"/>
          </p:nvPr>
        </p:nvSpPr>
        <p:spPr>
          <a:xfrm>
            <a:off x="838199" y="1161536"/>
            <a:ext cx="10210801" cy="4769047"/>
          </a:xfrm>
        </p:spPr>
        <p:txBody>
          <a:bodyPr>
            <a:normAutofit/>
          </a:bodyPr>
          <a:lstStyle/>
          <a:p>
            <a:pPr marL="0" lvl="0" indent="0">
              <a:buNone/>
            </a:pPr>
            <a:r>
              <a:rPr lang="en-AU" sz="4000" dirty="0">
                <a:latin typeface="+mj-lt"/>
              </a:rPr>
              <a:t>At the conclusion of the lesson, we will:</a:t>
            </a:r>
          </a:p>
          <a:p>
            <a:pPr marL="533400" lvl="0" indent="-533400"/>
            <a:r>
              <a:rPr lang="en-AU" sz="3200" dirty="0">
                <a:latin typeface="+mj-lt"/>
              </a:rPr>
              <a:t>become familiar with the multifaceted approaches required to combat greenhouse gas emissions and global warming</a:t>
            </a:r>
          </a:p>
          <a:p>
            <a:pPr marL="533400" lvl="0" indent="-533400"/>
            <a:r>
              <a:rPr lang="en-AU" sz="3200" dirty="0">
                <a:latin typeface="+mj-lt"/>
              </a:rPr>
              <a:t>students will recognise a diversity of career opportunities associated with reducing global warming.</a:t>
            </a:r>
          </a:p>
        </p:txBody>
      </p:sp>
      <p:pic>
        <p:nvPicPr>
          <p:cNvPr id="6" name="Picture 5">
            <a:extLst>
              <a:ext uri="{FF2B5EF4-FFF2-40B4-BE49-F238E27FC236}">
                <a16:creationId xmlns:a16="http://schemas.microsoft.com/office/drawing/2014/main" id="{A0DD308D-5C2B-79D3-7325-AAC370E98226}"/>
              </a:ext>
            </a:extLst>
          </p:cNvPr>
          <p:cNvPicPr/>
          <p:nvPr/>
        </p:nvPicPr>
        <p:blipFill>
          <a:blip r:embed="rId2"/>
          <a:stretch>
            <a:fillRect/>
          </a:stretch>
        </p:blipFill>
        <p:spPr>
          <a:xfrm>
            <a:off x="838200" y="5930583"/>
            <a:ext cx="2171700" cy="492760"/>
          </a:xfrm>
          <a:prstGeom prst="rect">
            <a:avLst/>
          </a:prstGeom>
        </p:spPr>
      </p:pic>
    </p:spTree>
    <p:extLst>
      <p:ext uri="{BB962C8B-B14F-4D97-AF65-F5344CB8AC3E}">
        <p14:creationId xmlns:p14="http://schemas.microsoft.com/office/powerpoint/2010/main" val="11403726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FA1FBC-C706-FF37-1EEA-281AA3454F0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0CBB943-4D9B-9A92-81A3-C076531D783C}"/>
              </a:ext>
            </a:extLst>
          </p:cNvPr>
          <p:cNvSpPr>
            <a:spLocks noGrp="1"/>
          </p:cNvSpPr>
          <p:nvPr>
            <p:ph type="title"/>
          </p:nvPr>
        </p:nvSpPr>
        <p:spPr>
          <a:xfrm>
            <a:off x="838200" y="365126"/>
            <a:ext cx="10515600" cy="1046010"/>
          </a:xfrm>
        </p:spPr>
        <p:txBody>
          <a:bodyPr>
            <a:normAutofit fontScale="90000"/>
          </a:bodyPr>
          <a:lstStyle/>
          <a:p>
            <a:r>
              <a:rPr lang="en-AU" b="1" dirty="0">
                <a:solidFill>
                  <a:srgbClr val="0070C0"/>
                </a:solidFill>
              </a:rPr>
              <a:t>Lesson 10: Technologies for a sustainable future</a:t>
            </a:r>
          </a:p>
        </p:txBody>
      </p:sp>
      <p:sp>
        <p:nvSpPr>
          <p:cNvPr id="3" name="Rectangle 2">
            <a:extLst>
              <a:ext uri="{FF2B5EF4-FFF2-40B4-BE49-F238E27FC236}">
                <a16:creationId xmlns:a16="http://schemas.microsoft.com/office/drawing/2014/main" id="{51C52D48-5378-AB19-0B6C-B07FA99F6EB4}"/>
              </a:ext>
            </a:extLst>
          </p:cNvPr>
          <p:cNvSpPr/>
          <p:nvPr/>
        </p:nvSpPr>
        <p:spPr>
          <a:xfrm>
            <a:off x="1005411" y="1488772"/>
            <a:ext cx="10181056" cy="558743"/>
          </a:xfrm>
          <a:prstGeom prst="rect">
            <a:avLst/>
          </a:prstGeom>
          <a:ln w="19050">
            <a:solidFill>
              <a:schemeClr val="accent1"/>
            </a:solidFill>
            <a:prstDash val="solid"/>
          </a:ln>
        </p:spPr>
        <p:txBody>
          <a:bodyPr wrap="square">
            <a:spAutoFit/>
          </a:bodyPr>
          <a:lstStyle/>
          <a:p>
            <a:pPr lvl="0">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1. Outline of process to be used for this extended lesson </a:t>
            </a:r>
          </a:p>
        </p:txBody>
      </p:sp>
      <p:sp>
        <p:nvSpPr>
          <p:cNvPr id="6" name="Rectangle 5">
            <a:extLst>
              <a:ext uri="{FF2B5EF4-FFF2-40B4-BE49-F238E27FC236}">
                <a16:creationId xmlns:a16="http://schemas.microsoft.com/office/drawing/2014/main" id="{80091838-0489-6C23-ADFD-CA0A82619D32}"/>
              </a:ext>
            </a:extLst>
          </p:cNvPr>
          <p:cNvSpPr/>
          <p:nvPr/>
        </p:nvSpPr>
        <p:spPr>
          <a:xfrm>
            <a:off x="2068554" y="2484380"/>
            <a:ext cx="9117914" cy="558743"/>
          </a:xfrm>
          <a:prstGeom prst="rect">
            <a:avLst/>
          </a:prstGeom>
          <a:ln w="19050">
            <a:solidFill>
              <a:schemeClr val="accent1"/>
            </a:solidFill>
          </a:ln>
        </p:spPr>
        <p:txBody>
          <a:bodyPr wrap="square">
            <a:spAutoFit/>
          </a:bodyPr>
          <a:lstStyle/>
          <a:p>
            <a:pPr>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2. Start with a brief discussion of the hole in the ozone layer</a:t>
            </a:r>
          </a:p>
        </p:txBody>
      </p:sp>
      <p:sp>
        <p:nvSpPr>
          <p:cNvPr id="7" name="Rectangle 6">
            <a:extLst>
              <a:ext uri="{FF2B5EF4-FFF2-40B4-BE49-F238E27FC236}">
                <a16:creationId xmlns:a16="http://schemas.microsoft.com/office/drawing/2014/main" id="{E67C7FAD-9984-BDB5-6691-349D9B8B78DD}"/>
              </a:ext>
            </a:extLst>
          </p:cNvPr>
          <p:cNvSpPr/>
          <p:nvPr/>
        </p:nvSpPr>
        <p:spPr>
          <a:xfrm>
            <a:off x="3117082" y="3423881"/>
            <a:ext cx="8069386" cy="558743"/>
          </a:xfrm>
          <a:prstGeom prst="rect">
            <a:avLst/>
          </a:prstGeom>
          <a:ln w="19050">
            <a:solidFill>
              <a:schemeClr val="accent1"/>
            </a:solidFill>
          </a:ln>
        </p:spPr>
        <p:txBody>
          <a:bodyPr wrap="square">
            <a:spAutoFit/>
          </a:bodyPr>
          <a:lstStyle/>
          <a:p>
            <a:pPr lvl="0">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3. Allocate tasks and set the requirements </a:t>
            </a:r>
          </a:p>
        </p:txBody>
      </p:sp>
      <p:sp>
        <p:nvSpPr>
          <p:cNvPr id="8" name="Rectangle 7">
            <a:extLst>
              <a:ext uri="{FF2B5EF4-FFF2-40B4-BE49-F238E27FC236}">
                <a16:creationId xmlns:a16="http://schemas.microsoft.com/office/drawing/2014/main" id="{8784F9EB-6DE4-9268-8A8A-7B4A9145FF5E}"/>
              </a:ext>
            </a:extLst>
          </p:cNvPr>
          <p:cNvSpPr/>
          <p:nvPr/>
        </p:nvSpPr>
        <p:spPr>
          <a:xfrm>
            <a:off x="4057397" y="4363382"/>
            <a:ext cx="7131303" cy="523220"/>
          </a:xfrm>
          <a:prstGeom prst="rect">
            <a:avLst/>
          </a:prstGeom>
          <a:ln w="19050">
            <a:solidFill>
              <a:schemeClr val="accent1"/>
            </a:solidFill>
          </a:ln>
        </p:spPr>
        <p:txBody>
          <a:bodyPr wrap="square">
            <a:spAutoFit/>
          </a:bodyPr>
          <a:lstStyle/>
          <a:p>
            <a:pPr marL="363538" indent="-363538">
              <a:tabLst>
                <a:tab pos="363538" algn="l"/>
              </a:tabLst>
            </a:pPr>
            <a:r>
              <a:rPr lang="en-AU" sz="2800" dirty="0">
                <a:latin typeface="+mj-lt"/>
                <a:ea typeface="Calibri" panose="020F0502020204030204" pitchFamily="34" charset="0"/>
                <a:cs typeface="Times New Roman" panose="02020603050405020304" pitchFamily="18" charset="0"/>
              </a:rPr>
              <a:t>4. Groups present their A3 posters/infographic</a:t>
            </a:r>
            <a:r>
              <a:rPr lang="en-AU" sz="2800" b="1" dirty="0">
                <a:latin typeface="+mj-lt"/>
                <a:ea typeface="Calibri" panose="020F0502020204030204" pitchFamily="34" charset="0"/>
              </a:rPr>
              <a:t> </a:t>
            </a:r>
            <a:endParaRPr lang="en-AU" sz="2800" dirty="0">
              <a:latin typeface="+mj-lt"/>
            </a:endParaRPr>
          </a:p>
        </p:txBody>
      </p:sp>
      <p:sp>
        <p:nvSpPr>
          <p:cNvPr id="10" name="Bent-Up Arrow 9">
            <a:extLst>
              <a:ext uri="{FF2B5EF4-FFF2-40B4-BE49-F238E27FC236}">
                <a16:creationId xmlns:a16="http://schemas.microsoft.com/office/drawing/2014/main" id="{15E3DD6C-A702-6E36-8BBD-F9931BE4DED4}"/>
              </a:ext>
            </a:extLst>
          </p:cNvPr>
          <p:cNvSpPr/>
          <p:nvPr/>
        </p:nvSpPr>
        <p:spPr>
          <a:xfrm rot="5400000">
            <a:off x="1025605" y="2027322"/>
            <a:ext cx="947145" cy="987533"/>
          </a:xfrm>
          <a:prstGeom prst="bentUpArrow">
            <a:avLst>
              <a:gd name="adj1" fmla="val 25000"/>
              <a:gd name="adj2" fmla="val 28611"/>
              <a:gd name="adj3" fmla="val 2634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Bent-Up Arrow 10">
            <a:extLst>
              <a:ext uri="{FF2B5EF4-FFF2-40B4-BE49-F238E27FC236}">
                <a16:creationId xmlns:a16="http://schemas.microsoft.com/office/drawing/2014/main" id="{85021A5E-04AA-3A12-F8E9-CEDB548A54DE}"/>
              </a:ext>
            </a:extLst>
          </p:cNvPr>
          <p:cNvSpPr/>
          <p:nvPr/>
        </p:nvSpPr>
        <p:spPr>
          <a:xfrm rot="5400000">
            <a:off x="2129883" y="3012867"/>
            <a:ext cx="939502" cy="1000015"/>
          </a:xfrm>
          <a:prstGeom prst="bentUpArrow">
            <a:avLst>
              <a:gd name="adj1" fmla="val 25000"/>
              <a:gd name="adj2" fmla="val 33304"/>
              <a:gd name="adj3" fmla="val 250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2" name="Picture 11">
            <a:extLst>
              <a:ext uri="{FF2B5EF4-FFF2-40B4-BE49-F238E27FC236}">
                <a16:creationId xmlns:a16="http://schemas.microsoft.com/office/drawing/2014/main" id="{ACFFECD1-722E-3683-A730-0FA33FB42534}"/>
              </a:ext>
            </a:extLst>
          </p:cNvPr>
          <p:cNvPicPr/>
          <p:nvPr/>
        </p:nvPicPr>
        <p:blipFill>
          <a:blip r:embed="rId2"/>
          <a:stretch>
            <a:fillRect/>
          </a:stretch>
        </p:blipFill>
        <p:spPr>
          <a:xfrm>
            <a:off x="982704" y="5709308"/>
            <a:ext cx="2171700" cy="492760"/>
          </a:xfrm>
          <a:prstGeom prst="rect">
            <a:avLst/>
          </a:prstGeom>
        </p:spPr>
      </p:pic>
      <p:sp>
        <p:nvSpPr>
          <p:cNvPr id="13" name="Bent-Up Arrow 12">
            <a:extLst>
              <a:ext uri="{FF2B5EF4-FFF2-40B4-BE49-F238E27FC236}">
                <a16:creationId xmlns:a16="http://schemas.microsoft.com/office/drawing/2014/main" id="{4BCF8A2A-FFE3-DEB8-9E0A-1ECE53EB56F2}"/>
              </a:ext>
            </a:extLst>
          </p:cNvPr>
          <p:cNvSpPr/>
          <p:nvPr/>
        </p:nvSpPr>
        <p:spPr>
          <a:xfrm rot="5400000">
            <a:off x="3105370" y="3989598"/>
            <a:ext cx="927502" cy="913558"/>
          </a:xfrm>
          <a:prstGeom prst="bentUpArrow">
            <a:avLst>
              <a:gd name="adj1" fmla="val 25000"/>
              <a:gd name="adj2" fmla="val 33304"/>
              <a:gd name="adj3" fmla="val 250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Rectangle 1">
            <a:extLst>
              <a:ext uri="{FF2B5EF4-FFF2-40B4-BE49-F238E27FC236}">
                <a16:creationId xmlns:a16="http://schemas.microsoft.com/office/drawing/2014/main" id="{B6FDB1D3-1234-CBE5-9336-120A08B12BE6}"/>
              </a:ext>
            </a:extLst>
          </p:cNvPr>
          <p:cNvSpPr/>
          <p:nvPr/>
        </p:nvSpPr>
        <p:spPr>
          <a:xfrm>
            <a:off x="4985286" y="5191966"/>
            <a:ext cx="6203414" cy="558743"/>
          </a:xfrm>
          <a:prstGeom prst="rect">
            <a:avLst/>
          </a:prstGeom>
          <a:ln w="19050">
            <a:solidFill>
              <a:schemeClr val="accent1"/>
            </a:solidFill>
          </a:ln>
        </p:spPr>
        <p:txBody>
          <a:bodyPr wrap="square">
            <a:spAutoFit/>
          </a:bodyPr>
          <a:lstStyle/>
          <a:p>
            <a:pPr indent="-363538">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5. Whole class gallery walk</a:t>
            </a:r>
          </a:p>
        </p:txBody>
      </p:sp>
      <p:sp>
        <p:nvSpPr>
          <p:cNvPr id="5" name="Bent-Up Arrow 12">
            <a:extLst>
              <a:ext uri="{FF2B5EF4-FFF2-40B4-BE49-F238E27FC236}">
                <a16:creationId xmlns:a16="http://schemas.microsoft.com/office/drawing/2014/main" id="{C43CB001-F027-19C4-2EC4-BFA7E9FBB4FF}"/>
              </a:ext>
            </a:extLst>
          </p:cNvPr>
          <p:cNvSpPr/>
          <p:nvPr/>
        </p:nvSpPr>
        <p:spPr>
          <a:xfrm rot="5400000">
            <a:off x="4083727" y="4883799"/>
            <a:ext cx="836266" cy="888927"/>
          </a:xfrm>
          <a:prstGeom prst="bentUpArrow">
            <a:avLst>
              <a:gd name="adj1" fmla="val 25000"/>
              <a:gd name="adj2" fmla="val 33304"/>
              <a:gd name="adj3" fmla="val 250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271300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28D63C-1F59-7D46-69F1-F70CA13F81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9B9863-7F1E-BCBF-833F-AF59A9AF2D4A}"/>
              </a:ext>
            </a:extLst>
          </p:cNvPr>
          <p:cNvSpPr>
            <a:spLocks noGrp="1"/>
          </p:cNvSpPr>
          <p:nvPr>
            <p:ph type="title"/>
          </p:nvPr>
        </p:nvSpPr>
        <p:spPr>
          <a:xfrm>
            <a:off x="838200" y="365126"/>
            <a:ext cx="10515600" cy="989682"/>
          </a:xfrm>
        </p:spPr>
        <p:txBody>
          <a:bodyPr/>
          <a:lstStyle/>
          <a:p>
            <a:r>
              <a:rPr lang="en-US" b="1" dirty="0">
                <a:solidFill>
                  <a:srgbClr val="0070C0"/>
                </a:solidFill>
              </a:rPr>
              <a:t>Introduction </a:t>
            </a:r>
          </a:p>
        </p:txBody>
      </p:sp>
      <p:sp>
        <p:nvSpPr>
          <p:cNvPr id="11" name="TextBox 10">
            <a:extLst>
              <a:ext uri="{FF2B5EF4-FFF2-40B4-BE49-F238E27FC236}">
                <a16:creationId xmlns:a16="http://schemas.microsoft.com/office/drawing/2014/main" id="{2C117C57-FC7A-F889-4DDF-D49CAA81A2AE}"/>
              </a:ext>
            </a:extLst>
          </p:cNvPr>
          <p:cNvSpPr txBox="1"/>
          <p:nvPr/>
        </p:nvSpPr>
        <p:spPr>
          <a:xfrm>
            <a:off x="4568336" y="6176963"/>
            <a:ext cx="343364" cy="369332"/>
          </a:xfrm>
          <a:prstGeom prst="rect">
            <a:avLst/>
          </a:prstGeom>
          <a:noFill/>
        </p:spPr>
        <p:txBody>
          <a:bodyPr wrap="none" rtlCol="0">
            <a:spAutoFit/>
          </a:bodyPr>
          <a:lstStyle/>
          <a:p>
            <a:r>
              <a:rPr lang="en-AU" dirty="0"/>
              <a:t>   </a:t>
            </a:r>
          </a:p>
        </p:txBody>
      </p:sp>
      <p:sp>
        <p:nvSpPr>
          <p:cNvPr id="3" name="TextBox 2">
            <a:extLst>
              <a:ext uri="{FF2B5EF4-FFF2-40B4-BE49-F238E27FC236}">
                <a16:creationId xmlns:a16="http://schemas.microsoft.com/office/drawing/2014/main" id="{C2D026CA-6E45-A556-A868-C9E7C286994F}"/>
              </a:ext>
            </a:extLst>
          </p:cNvPr>
          <p:cNvSpPr txBox="1"/>
          <p:nvPr/>
        </p:nvSpPr>
        <p:spPr>
          <a:xfrm>
            <a:off x="1005840" y="1354808"/>
            <a:ext cx="10347960" cy="4611391"/>
          </a:xfrm>
          <a:prstGeom prst="rect">
            <a:avLst/>
          </a:prstGeom>
          <a:noFill/>
        </p:spPr>
        <p:txBody>
          <a:bodyPr wrap="square" rtlCol="0">
            <a:spAutoFit/>
          </a:bodyPr>
          <a:lstStyle/>
          <a:p>
            <a:r>
              <a:rPr lang="en-AU" sz="3200" dirty="0">
                <a:latin typeface="+mj-lt"/>
              </a:rPr>
              <a:t>In this lesson we will work small groups of 3-4 to research different technologies used to slow the rise of CO</a:t>
            </a:r>
            <a:r>
              <a:rPr lang="en-AU" sz="3200" baseline="-25000" dirty="0">
                <a:latin typeface="+mj-lt"/>
              </a:rPr>
              <a:t>2</a:t>
            </a:r>
            <a:r>
              <a:rPr lang="en-AU" sz="3200" dirty="0">
                <a:latin typeface="+mj-lt"/>
              </a:rPr>
              <a:t> in the atmosphere.</a:t>
            </a:r>
          </a:p>
          <a:p>
            <a:endParaRPr lang="en-AU" sz="3200" dirty="0">
              <a:latin typeface="+mj-lt"/>
            </a:endParaRPr>
          </a:p>
          <a:p>
            <a:r>
              <a:rPr lang="en-AU" sz="3200" dirty="0">
                <a:latin typeface="+mj-lt"/>
              </a:rPr>
              <a:t>Given sufficient time, this lesson can be expanded to include a large number of technologies.</a:t>
            </a:r>
          </a:p>
          <a:p>
            <a:endParaRPr lang="en-AU" sz="3200" dirty="0">
              <a:latin typeface="+mj-lt"/>
            </a:endParaRPr>
          </a:p>
          <a:p>
            <a:r>
              <a:rPr lang="en-AU" sz="3200" dirty="0">
                <a:latin typeface="+mj-lt"/>
              </a:rPr>
              <a:t>Each group </a:t>
            </a:r>
            <a:r>
              <a:rPr lang="en-AU" sz="3200">
                <a:latin typeface="+mj-lt"/>
              </a:rPr>
              <a:t>will report </a:t>
            </a:r>
            <a:r>
              <a:rPr lang="en-AU" sz="3200" dirty="0">
                <a:latin typeface="+mj-lt"/>
              </a:rPr>
              <a:t>on one or two techniques. </a:t>
            </a:r>
          </a:p>
          <a:p>
            <a:pPr>
              <a:lnSpc>
                <a:spcPct val="150000"/>
              </a:lnSpc>
            </a:pPr>
            <a:endParaRPr lang="en-AU" sz="2800" dirty="0">
              <a:latin typeface="+mj-lt"/>
            </a:endParaRPr>
          </a:p>
        </p:txBody>
      </p:sp>
      <p:pic>
        <p:nvPicPr>
          <p:cNvPr id="4" name="Picture 3">
            <a:extLst>
              <a:ext uri="{FF2B5EF4-FFF2-40B4-BE49-F238E27FC236}">
                <a16:creationId xmlns:a16="http://schemas.microsoft.com/office/drawing/2014/main" id="{D02F0180-A38A-5C6D-0A6D-4A9A5B00F212}"/>
              </a:ext>
            </a:extLst>
          </p:cNvPr>
          <p:cNvPicPr/>
          <p:nvPr/>
        </p:nvPicPr>
        <p:blipFill>
          <a:blip r:embed="rId3"/>
          <a:stretch>
            <a:fillRect/>
          </a:stretch>
        </p:blipFill>
        <p:spPr>
          <a:xfrm>
            <a:off x="592106" y="6000114"/>
            <a:ext cx="2171700" cy="492760"/>
          </a:xfrm>
          <a:prstGeom prst="rect">
            <a:avLst/>
          </a:prstGeom>
        </p:spPr>
      </p:pic>
    </p:spTree>
    <p:extLst>
      <p:ext uri="{BB962C8B-B14F-4D97-AF65-F5344CB8AC3E}">
        <p14:creationId xmlns:p14="http://schemas.microsoft.com/office/powerpoint/2010/main" val="27927371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78BF0A-7CF6-74E6-207E-714E9738C6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BB2BB9-8B3A-C61A-53BB-342544A7B005}"/>
              </a:ext>
            </a:extLst>
          </p:cNvPr>
          <p:cNvSpPr>
            <a:spLocks noGrp="1"/>
          </p:cNvSpPr>
          <p:nvPr>
            <p:ph type="title"/>
          </p:nvPr>
        </p:nvSpPr>
        <p:spPr>
          <a:xfrm>
            <a:off x="1112520" y="365126"/>
            <a:ext cx="10515600" cy="979582"/>
          </a:xfrm>
        </p:spPr>
        <p:txBody>
          <a:bodyPr>
            <a:noAutofit/>
          </a:bodyPr>
          <a:lstStyle/>
          <a:p>
            <a:r>
              <a:rPr lang="en-AU" sz="3600" b="1" dirty="0">
                <a:solidFill>
                  <a:srgbClr val="0070C0"/>
                </a:solidFill>
              </a:rPr>
              <a:t>Optimistic Story: Stopping the Hole in the Ozone Layer</a:t>
            </a:r>
            <a:endParaRPr lang="en-AU" sz="3600" dirty="0">
              <a:solidFill>
                <a:srgbClr val="0070C0"/>
              </a:solidFill>
            </a:endParaRPr>
          </a:p>
        </p:txBody>
      </p:sp>
      <p:sp>
        <p:nvSpPr>
          <p:cNvPr id="3" name="Content Placeholder 2">
            <a:extLst>
              <a:ext uri="{FF2B5EF4-FFF2-40B4-BE49-F238E27FC236}">
                <a16:creationId xmlns:a16="http://schemas.microsoft.com/office/drawing/2014/main" id="{E0B24983-07E3-F8D5-1236-9E37988FFB84}"/>
              </a:ext>
            </a:extLst>
          </p:cNvPr>
          <p:cNvSpPr>
            <a:spLocks noGrp="1"/>
          </p:cNvSpPr>
          <p:nvPr>
            <p:ph idx="1"/>
          </p:nvPr>
        </p:nvSpPr>
        <p:spPr>
          <a:xfrm>
            <a:off x="1112520" y="1344708"/>
            <a:ext cx="5684520" cy="4370292"/>
          </a:xfrm>
        </p:spPr>
        <p:txBody>
          <a:bodyPr>
            <a:normAutofit/>
          </a:bodyPr>
          <a:lstStyle/>
          <a:p>
            <a:pPr marL="0" lvl="0" indent="0">
              <a:lnSpc>
                <a:spcPct val="100000"/>
              </a:lnSpc>
              <a:buNone/>
            </a:pPr>
            <a:r>
              <a:rPr lang="en-AU" dirty="0">
                <a:latin typeface="+mj-lt"/>
              </a:rPr>
              <a:t>The story is concisely told in the brief video </a:t>
            </a:r>
            <a:r>
              <a:rPr lang="en-AU" i="1" dirty="0">
                <a:latin typeface="+mj-lt"/>
              </a:rPr>
              <a:t>The Hole</a:t>
            </a:r>
            <a:r>
              <a:rPr lang="en-AU" dirty="0">
                <a:latin typeface="+mj-lt"/>
              </a:rPr>
              <a:t> – a film on the Montreal Protocol narrated by Sir David Attenborough: </a:t>
            </a:r>
            <a:r>
              <a:rPr lang="en-AU" u="sng" dirty="0">
                <a:latin typeface="+mj-lt"/>
                <a:hlinkClick r:id="rId2"/>
              </a:rPr>
              <a:t>https://youtu.be/MgUobxtdm4A</a:t>
            </a:r>
            <a:r>
              <a:rPr lang="en-AU" dirty="0">
                <a:latin typeface="+mj-lt"/>
              </a:rPr>
              <a:t> </a:t>
            </a:r>
          </a:p>
          <a:p>
            <a:pPr marL="0" lvl="0" indent="0">
              <a:lnSpc>
                <a:spcPct val="100000"/>
              </a:lnSpc>
              <a:buNone/>
            </a:pPr>
            <a:r>
              <a:rPr lang="en-AU" dirty="0">
                <a:latin typeface="+mj-lt"/>
              </a:rPr>
              <a:t>Eliminating CFCs is fixing the problem.</a:t>
            </a:r>
          </a:p>
          <a:p>
            <a:pPr marL="0" lvl="0" indent="0">
              <a:lnSpc>
                <a:spcPct val="100000"/>
              </a:lnSpc>
              <a:buNone/>
            </a:pPr>
            <a:r>
              <a:rPr lang="en-AU" dirty="0">
                <a:latin typeface="+mj-lt"/>
              </a:rPr>
              <a:t>The repair is well underway.</a:t>
            </a:r>
          </a:p>
          <a:p>
            <a:pPr marL="0" lvl="0" indent="0">
              <a:lnSpc>
                <a:spcPct val="100000"/>
              </a:lnSpc>
              <a:buNone/>
            </a:pPr>
            <a:r>
              <a:rPr lang="en-AU" dirty="0">
                <a:latin typeface="+mj-lt"/>
              </a:rPr>
              <a:t>Why not do the same for CO</a:t>
            </a:r>
            <a:r>
              <a:rPr lang="en-AU" baseline="-25000" dirty="0">
                <a:latin typeface="+mj-lt"/>
              </a:rPr>
              <a:t>2</a:t>
            </a:r>
            <a:r>
              <a:rPr lang="en-AU" dirty="0">
                <a:latin typeface="+mj-lt"/>
              </a:rPr>
              <a:t> and global warming?</a:t>
            </a:r>
          </a:p>
        </p:txBody>
      </p:sp>
      <p:pic>
        <p:nvPicPr>
          <p:cNvPr id="4" name="Picture 3">
            <a:extLst>
              <a:ext uri="{FF2B5EF4-FFF2-40B4-BE49-F238E27FC236}">
                <a16:creationId xmlns:a16="http://schemas.microsoft.com/office/drawing/2014/main" id="{B03AE5EE-88EA-5532-AF3F-70827119EB2B}"/>
              </a:ext>
            </a:extLst>
          </p:cNvPr>
          <p:cNvPicPr/>
          <p:nvPr/>
        </p:nvPicPr>
        <p:blipFill>
          <a:blip r:embed="rId3"/>
          <a:stretch>
            <a:fillRect/>
          </a:stretch>
        </p:blipFill>
        <p:spPr>
          <a:xfrm>
            <a:off x="838200" y="5930583"/>
            <a:ext cx="2171700" cy="492760"/>
          </a:xfrm>
          <a:prstGeom prst="rect">
            <a:avLst/>
          </a:prstGeom>
        </p:spPr>
      </p:pic>
      <p:pic>
        <p:nvPicPr>
          <p:cNvPr id="6" name="Picture 5" descr="A globe with a map of the earth&#10;&#10;AI-generated content may be incorrect.">
            <a:extLst>
              <a:ext uri="{FF2B5EF4-FFF2-40B4-BE49-F238E27FC236}">
                <a16:creationId xmlns:a16="http://schemas.microsoft.com/office/drawing/2014/main" id="{52562FE7-DC68-E9D9-AF02-D7F9AD491E8C}"/>
              </a:ext>
            </a:extLst>
          </p:cNvPr>
          <p:cNvPicPr>
            <a:picLocks noChangeAspect="1"/>
          </p:cNvPicPr>
          <p:nvPr/>
        </p:nvPicPr>
        <p:blipFill>
          <a:blip r:embed="rId4"/>
          <a:stretch>
            <a:fillRect/>
          </a:stretch>
        </p:blipFill>
        <p:spPr>
          <a:xfrm>
            <a:off x="7408343" y="1182468"/>
            <a:ext cx="4278021" cy="2565705"/>
          </a:xfrm>
          <a:prstGeom prst="rect">
            <a:avLst/>
          </a:prstGeom>
        </p:spPr>
      </p:pic>
      <p:pic>
        <p:nvPicPr>
          <p:cNvPr id="8" name="Picture 7" descr="A rainbow colored circle in the sky&#10;&#10;AI-generated content may be incorrect.">
            <a:extLst>
              <a:ext uri="{FF2B5EF4-FFF2-40B4-BE49-F238E27FC236}">
                <a16:creationId xmlns:a16="http://schemas.microsoft.com/office/drawing/2014/main" id="{EC23CE76-3D99-9715-D862-DDF3FECF377A}"/>
              </a:ext>
            </a:extLst>
          </p:cNvPr>
          <p:cNvPicPr>
            <a:picLocks noChangeAspect="1"/>
          </p:cNvPicPr>
          <p:nvPr/>
        </p:nvPicPr>
        <p:blipFill>
          <a:blip r:embed="rId5"/>
          <a:stretch>
            <a:fillRect/>
          </a:stretch>
        </p:blipFill>
        <p:spPr>
          <a:xfrm>
            <a:off x="7350099" y="3889028"/>
            <a:ext cx="4394510" cy="2287935"/>
          </a:xfrm>
          <a:prstGeom prst="rect">
            <a:avLst/>
          </a:prstGeom>
        </p:spPr>
      </p:pic>
    </p:spTree>
    <p:extLst>
      <p:ext uri="{BB962C8B-B14F-4D97-AF65-F5344CB8AC3E}">
        <p14:creationId xmlns:p14="http://schemas.microsoft.com/office/powerpoint/2010/main" val="32695710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2ECB08-6FE0-F8D7-63AD-5B4A0994A6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87AD0EC-30CF-50B0-C21B-7660783936FD}"/>
              </a:ext>
            </a:extLst>
          </p:cNvPr>
          <p:cNvSpPr>
            <a:spLocks noGrp="1"/>
          </p:cNvSpPr>
          <p:nvPr>
            <p:ph type="title"/>
          </p:nvPr>
        </p:nvSpPr>
        <p:spPr>
          <a:xfrm>
            <a:off x="838200" y="365126"/>
            <a:ext cx="10515600" cy="979582"/>
          </a:xfrm>
        </p:spPr>
        <p:txBody>
          <a:bodyPr/>
          <a:lstStyle/>
          <a:p>
            <a:r>
              <a:rPr lang="en-US" b="1" dirty="0">
                <a:solidFill>
                  <a:srgbClr val="0070C0"/>
                </a:solidFill>
              </a:rPr>
              <a:t>The scourge of CO</a:t>
            </a:r>
            <a:r>
              <a:rPr lang="en-US" b="1" baseline="-25000" dirty="0">
                <a:solidFill>
                  <a:srgbClr val="0070C0"/>
                </a:solidFill>
              </a:rPr>
              <a:t>2</a:t>
            </a:r>
          </a:p>
        </p:txBody>
      </p:sp>
      <p:sp>
        <p:nvSpPr>
          <p:cNvPr id="3" name="Content Placeholder 2">
            <a:extLst>
              <a:ext uri="{FF2B5EF4-FFF2-40B4-BE49-F238E27FC236}">
                <a16:creationId xmlns:a16="http://schemas.microsoft.com/office/drawing/2014/main" id="{4FAF3411-7827-2CEC-E9B0-408FF1141DEF}"/>
              </a:ext>
            </a:extLst>
          </p:cNvPr>
          <p:cNvSpPr>
            <a:spLocks noGrp="1"/>
          </p:cNvSpPr>
          <p:nvPr>
            <p:ph idx="1"/>
          </p:nvPr>
        </p:nvSpPr>
        <p:spPr>
          <a:xfrm>
            <a:off x="1005840" y="1344708"/>
            <a:ext cx="10195560" cy="3074893"/>
          </a:xfrm>
        </p:spPr>
        <p:txBody>
          <a:bodyPr>
            <a:normAutofit/>
          </a:bodyPr>
          <a:lstStyle/>
          <a:p>
            <a:pPr marL="0" indent="0" algn="ctr">
              <a:lnSpc>
                <a:spcPct val="100000"/>
              </a:lnSpc>
              <a:buNone/>
            </a:pPr>
            <a:r>
              <a:rPr lang="en-AU" sz="3200" dirty="0">
                <a:latin typeface="+mj-lt"/>
              </a:rPr>
              <a:t>The planet has more than 1000 billion tons of excess CO</a:t>
            </a:r>
            <a:r>
              <a:rPr lang="en-AU" sz="3200" baseline="-25000" dirty="0">
                <a:latin typeface="+mj-lt"/>
              </a:rPr>
              <a:t>2</a:t>
            </a:r>
            <a:r>
              <a:rPr lang="en-AU" sz="3200" dirty="0">
                <a:latin typeface="+mj-lt"/>
              </a:rPr>
              <a:t> in the atmosphere and. . . </a:t>
            </a:r>
          </a:p>
          <a:p>
            <a:pPr marL="0" indent="0" algn="ctr">
              <a:lnSpc>
                <a:spcPct val="100000"/>
              </a:lnSpc>
              <a:buNone/>
            </a:pPr>
            <a:r>
              <a:rPr lang="en-AU" sz="3200" dirty="0">
                <a:latin typeface="+mj-lt"/>
              </a:rPr>
              <a:t>it is being added at about 30-40 billion tons per year.</a:t>
            </a:r>
          </a:p>
          <a:p>
            <a:pPr marL="0" indent="0" algn="ctr">
              <a:lnSpc>
                <a:spcPct val="100000"/>
              </a:lnSpc>
              <a:buNone/>
            </a:pPr>
            <a:endParaRPr lang="en-AU" sz="3200" dirty="0">
              <a:latin typeface="+mj-lt"/>
            </a:endParaRPr>
          </a:p>
          <a:p>
            <a:pPr marL="0" indent="0" algn="ctr">
              <a:lnSpc>
                <a:spcPct val="100000"/>
              </a:lnSpc>
              <a:buNone/>
            </a:pPr>
            <a:r>
              <a:rPr lang="en-AU" sz="3200" dirty="0">
                <a:latin typeface="+mj-lt"/>
              </a:rPr>
              <a:t>This must </a:t>
            </a:r>
          </a:p>
          <a:p>
            <a:pPr marL="0" lvl="0" indent="0">
              <a:lnSpc>
                <a:spcPct val="100000"/>
              </a:lnSpc>
              <a:buNone/>
            </a:pPr>
            <a:endParaRPr lang="en-US" sz="3200" dirty="0">
              <a:latin typeface="+mj-lt"/>
            </a:endParaRPr>
          </a:p>
        </p:txBody>
      </p:sp>
      <p:pic>
        <p:nvPicPr>
          <p:cNvPr id="4" name="Picture 3">
            <a:extLst>
              <a:ext uri="{FF2B5EF4-FFF2-40B4-BE49-F238E27FC236}">
                <a16:creationId xmlns:a16="http://schemas.microsoft.com/office/drawing/2014/main" id="{8F9A1A40-4128-8818-F9EA-A538B61614DB}"/>
              </a:ext>
            </a:extLst>
          </p:cNvPr>
          <p:cNvPicPr/>
          <p:nvPr/>
        </p:nvPicPr>
        <p:blipFill>
          <a:blip r:embed="rId2"/>
          <a:stretch>
            <a:fillRect/>
          </a:stretch>
        </p:blipFill>
        <p:spPr>
          <a:xfrm>
            <a:off x="838200" y="5930583"/>
            <a:ext cx="2171700" cy="492760"/>
          </a:xfrm>
          <a:prstGeom prst="rect">
            <a:avLst/>
          </a:prstGeom>
        </p:spPr>
      </p:pic>
      <p:pic>
        <p:nvPicPr>
          <p:cNvPr id="4098" name="Picture 2" descr="Stop Cartoon Images – Browse 122,619 Stock Photos, Vectors ...">
            <a:extLst>
              <a:ext uri="{FF2B5EF4-FFF2-40B4-BE49-F238E27FC236}">
                <a16:creationId xmlns:a16="http://schemas.microsoft.com/office/drawing/2014/main" id="{9B7698D9-96FB-4C46-1CDE-265DCBD3A7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5640" y="3009900"/>
            <a:ext cx="3169920" cy="22783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51884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sz="4000" b="1" dirty="0">
                <a:solidFill>
                  <a:srgbClr val="0070C0"/>
                </a:solidFill>
              </a:rPr>
              <a:t>Lesson 8: </a:t>
            </a:r>
            <a:r>
              <a:rPr lang="en-US" sz="4000" b="1" dirty="0">
                <a:solidFill>
                  <a:srgbClr val="0070C0"/>
                </a:solidFill>
              </a:rPr>
              <a:t>Climate tipping points</a:t>
            </a:r>
            <a:endParaRPr lang="en-AU" sz="4000" b="1" dirty="0">
              <a:solidFill>
                <a:srgbClr val="0070C0"/>
              </a:solidFill>
            </a:endParaRPr>
          </a:p>
        </p:txBody>
      </p:sp>
      <p:sp>
        <p:nvSpPr>
          <p:cNvPr id="5" name="Content Placeholder 4"/>
          <p:cNvSpPr>
            <a:spLocks noGrp="1"/>
          </p:cNvSpPr>
          <p:nvPr>
            <p:ph idx="1"/>
          </p:nvPr>
        </p:nvSpPr>
        <p:spPr>
          <a:xfrm>
            <a:off x="899160" y="1443040"/>
            <a:ext cx="10393680" cy="4582941"/>
          </a:xfrm>
        </p:spPr>
        <p:txBody>
          <a:bodyPr>
            <a:normAutofit/>
          </a:bodyPr>
          <a:lstStyle/>
          <a:p>
            <a:pPr marL="0" indent="0">
              <a:buNone/>
            </a:pPr>
            <a:r>
              <a:rPr lang="en-AU" dirty="0">
                <a:latin typeface="+mj-lt"/>
              </a:rPr>
              <a:t>As we saw in lesson 5, humanity is on a climate cruise adventure. We don’t exactly know our destination or what will happen partly because of tipping points. </a:t>
            </a:r>
          </a:p>
          <a:p>
            <a:pPr marL="0" indent="0">
              <a:buNone/>
            </a:pPr>
            <a:r>
              <a:rPr lang="en-AU" dirty="0">
                <a:latin typeface="+mj-lt"/>
              </a:rPr>
              <a:t>In this lesson we explore tipping points through simple games and activities. The key learning is that many systems transition abruptly from one state to another. Activities include the game Jenga, a wobbly drinking-straw-table, a magnetic pendulum and a spinning top. We observe these sudden transitions to collapse or chaos.</a:t>
            </a:r>
          </a:p>
          <a:p>
            <a:pPr marL="0" indent="0">
              <a:buNone/>
            </a:pPr>
            <a:r>
              <a:rPr lang="en-AU" dirty="0">
                <a:latin typeface="+mj-lt"/>
              </a:rPr>
              <a:t>Finally, we create a short 2-minute video of their experiments and explain the concept of tipping points as it relates to the Earth’s climate.</a:t>
            </a:r>
          </a:p>
          <a:p>
            <a:pPr marL="0" indent="0">
              <a:buNone/>
            </a:pPr>
            <a:endParaRPr lang="en-AU" sz="3200" dirty="0">
              <a:effectLst/>
              <a:latin typeface="+mj-lt"/>
              <a:ea typeface="Times New Roman" panose="02020603050405020304" pitchFamily="18" charset="0"/>
              <a:cs typeface="Times New Roman" panose="02020603050405020304" pitchFamily="18" charset="0"/>
            </a:endParaRPr>
          </a:p>
        </p:txBody>
      </p:sp>
      <p:pic>
        <p:nvPicPr>
          <p:cNvPr id="6" name="Picture 5"/>
          <p:cNvPicPr/>
          <p:nvPr/>
        </p:nvPicPr>
        <p:blipFill>
          <a:blip r:embed="rId2"/>
          <a:stretch>
            <a:fillRect/>
          </a:stretch>
        </p:blipFill>
        <p:spPr>
          <a:xfrm>
            <a:off x="9182100" y="5760208"/>
            <a:ext cx="2171700" cy="492760"/>
          </a:xfrm>
          <a:prstGeom prst="rect">
            <a:avLst/>
          </a:prstGeom>
        </p:spPr>
      </p:pic>
    </p:spTree>
    <p:extLst>
      <p:ext uri="{BB962C8B-B14F-4D97-AF65-F5344CB8AC3E}">
        <p14:creationId xmlns:p14="http://schemas.microsoft.com/office/powerpoint/2010/main" val="17272101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BAC65E-91FD-D8C2-337F-9B054EBF27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A62A9F-9CB4-8E04-B1BB-EB460A3D79A7}"/>
              </a:ext>
            </a:extLst>
          </p:cNvPr>
          <p:cNvSpPr>
            <a:spLocks noGrp="1"/>
          </p:cNvSpPr>
          <p:nvPr>
            <p:ph type="title"/>
          </p:nvPr>
        </p:nvSpPr>
        <p:spPr>
          <a:xfrm>
            <a:off x="838200" y="365126"/>
            <a:ext cx="10515600" cy="989682"/>
          </a:xfrm>
        </p:spPr>
        <p:txBody>
          <a:bodyPr>
            <a:noAutofit/>
          </a:bodyPr>
          <a:lstStyle/>
          <a:p>
            <a:r>
              <a:rPr lang="en-AU" sz="3600" b="1" dirty="0">
                <a:solidFill>
                  <a:srgbClr val="0070C0"/>
                </a:solidFill>
              </a:rPr>
              <a:t>Exploring fossil fuel-free energy production technologies</a:t>
            </a:r>
            <a:r>
              <a:rPr lang="en-US" sz="3600" b="1" dirty="0">
                <a:solidFill>
                  <a:srgbClr val="0070C0"/>
                </a:solidFill>
              </a:rPr>
              <a:t> </a:t>
            </a:r>
          </a:p>
        </p:txBody>
      </p:sp>
      <p:sp>
        <p:nvSpPr>
          <p:cNvPr id="11" name="TextBox 10">
            <a:extLst>
              <a:ext uri="{FF2B5EF4-FFF2-40B4-BE49-F238E27FC236}">
                <a16:creationId xmlns:a16="http://schemas.microsoft.com/office/drawing/2014/main" id="{F1271312-2106-2928-F183-0F0183B14201}"/>
              </a:ext>
            </a:extLst>
          </p:cNvPr>
          <p:cNvSpPr txBox="1"/>
          <p:nvPr/>
        </p:nvSpPr>
        <p:spPr>
          <a:xfrm>
            <a:off x="4568336" y="6176963"/>
            <a:ext cx="343364" cy="369332"/>
          </a:xfrm>
          <a:prstGeom prst="rect">
            <a:avLst/>
          </a:prstGeom>
          <a:noFill/>
        </p:spPr>
        <p:txBody>
          <a:bodyPr wrap="none" rtlCol="0">
            <a:spAutoFit/>
          </a:bodyPr>
          <a:lstStyle/>
          <a:p>
            <a:r>
              <a:rPr lang="en-AU" dirty="0"/>
              <a:t>   </a:t>
            </a:r>
          </a:p>
        </p:txBody>
      </p:sp>
      <p:sp>
        <p:nvSpPr>
          <p:cNvPr id="3" name="TextBox 2">
            <a:extLst>
              <a:ext uri="{FF2B5EF4-FFF2-40B4-BE49-F238E27FC236}">
                <a16:creationId xmlns:a16="http://schemas.microsoft.com/office/drawing/2014/main" id="{B95FEBAD-5F2C-91DD-6498-567C6210327C}"/>
              </a:ext>
            </a:extLst>
          </p:cNvPr>
          <p:cNvSpPr txBox="1"/>
          <p:nvPr/>
        </p:nvSpPr>
        <p:spPr>
          <a:xfrm>
            <a:off x="1005840" y="1354808"/>
            <a:ext cx="10347960" cy="4980722"/>
          </a:xfrm>
          <a:prstGeom prst="rect">
            <a:avLst/>
          </a:prstGeom>
          <a:noFill/>
        </p:spPr>
        <p:txBody>
          <a:bodyPr wrap="square" rtlCol="0">
            <a:spAutoFit/>
          </a:bodyPr>
          <a:lstStyle/>
          <a:p>
            <a:r>
              <a:rPr lang="en-AU" sz="2800" dirty="0">
                <a:latin typeface="+mj-lt"/>
              </a:rPr>
              <a:t>The idea of this lesson is that students work in small groups of 3-4 students to research:</a:t>
            </a:r>
          </a:p>
          <a:p>
            <a:r>
              <a:rPr lang="en-AU" sz="2800" dirty="0">
                <a:latin typeface="+mj-lt"/>
              </a:rPr>
              <a:t>(1) different renewable energy technologies and </a:t>
            </a:r>
          </a:p>
          <a:p>
            <a:r>
              <a:rPr lang="en-AU" sz="2800" dirty="0">
                <a:latin typeface="+mj-lt"/>
              </a:rPr>
              <a:t>(2) strategies to remove CO</a:t>
            </a:r>
            <a:r>
              <a:rPr lang="en-AU" sz="2800" baseline="-25000" dirty="0">
                <a:latin typeface="+mj-lt"/>
              </a:rPr>
              <a:t>2</a:t>
            </a:r>
            <a:r>
              <a:rPr lang="en-AU" sz="2800" dirty="0">
                <a:latin typeface="+mj-lt"/>
              </a:rPr>
              <a:t> and other greenhouse gases from the atmosphere to reduce the increase in the atmosphere’s temperature. </a:t>
            </a:r>
          </a:p>
          <a:p>
            <a:endParaRPr lang="en-AU" sz="2800" dirty="0">
              <a:latin typeface="+mj-lt"/>
            </a:endParaRPr>
          </a:p>
          <a:p>
            <a:r>
              <a:rPr lang="en-AU" sz="2800" dirty="0">
                <a:latin typeface="+mj-lt"/>
              </a:rPr>
              <a:t>It is important to highlight that when we talk about ‘energy’ we don’t just mean electricity. The three main areas of energy usage are electricity, transportation, and industrial processes, all of which must transition away from fossil fuels.</a:t>
            </a:r>
          </a:p>
          <a:p>
            <a:pPr>
              <a:lnSpc>
                <a:spcPct val="150000"/>
              </a:lnSpc>
            </a:pPr>
            <a:endParaRPr lang="en-AU" sz="2800" dirty="0">
              <a:latin typeface="+mj-lt"/>
            </a:endParaRPr>
          </a:p>
        </p:txBody>
      </p:sp>
      <p:pic>
        <p:nvPicPr>
          <p:cNvPr id="4" name="Picture 3">
            <a:extLst>
              <a:ext uri="{FF2B5EF4-FFF2-40B4-BE49-F238E27FC236}">
                <a16:creationId xmlns:a16="http://schemas.microsoft.com/office/drawing/2014/main" id="{4116668D-D5BD-4B40-904A-CE59A2346EAB}"/>
              </a:ext>
            </a:extLst>
          </p:cNvPr>
          <p:cNvPicPr/>
          <p:nvPr/>
        </p:nvPicPr>
        <p:blipFill>
          <a:blip r:embed="rId3"/>
          <a:stretch>
            <a:fillRect/>
          </a:stretch>
        </p:blipFill>
        <p:spPr>
          <a:xfrm>
            <a:off x="592106" y="6000114"/>
            <a:ext cx="2171700" cy="492760"/>
          </a:xfrm>
          <a:prstGeom prst="rect">
            <a:avLst/>
          </a:prstGeom>
        </p:spPr>
      </p:pic>
    </p:spTree>
    <p:extLst>
      <p:ext uri="{BB962C8B-B14F-4D97-AF65-F5344CB8AC3E}">
        <p14:creationId xmlns:p14="http://schemas.microsoft.com/office/powerpoint/2010/main" val="16092734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232348-406C-29CA-1A4E-20240A8BDD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375F80B-F38C-2084-877E-0E6334289E4B}"/>
              </a:ext>
            </a:extLst>
          </p:cNvPr>
          <p:cNvSpPr>
            <a:spLocks noGrp="1"/>
          </p:cNvSpPr>
          <p:nvPr>
            <p:ph type="title"/>
          </p:nvPr>
        </p:nvSpPr>
        <p:spPr>
          <a:xfrm>
            <a:off x="746760" y="394972"/>
            <a:ext cx="10866120" cy="989682"/>
          </a:xfrm>
        </p:spPr>
        <p:txBody>
          <a:bodyPr>
            <a:noAutofit/>
          </a:bodyPr>
          <a:lstStyle/>
          <a:p>
            <a:r>
              <a:rPr lang="en-AU" sz="3600" b="1" dirty="0">
                <a:solidFill>
                  <a:srgbClr val="0070C0"/>
                </a:solidFill>
              </a:rPr>
              <a:t>Exploring fossil fuel-free energy production technologies 2</a:t>
            </a:r>
            <a:r>
              <a:rPr lang="en-US" sz="3600" b="1" dirty="0">
                <a:solidFill>
                  <a:srgbClr val="0070C0"/>
                </a:solidFill>
              </a:rPr>
              <a:t> </a:t>
            </a:r>
          </a:p>
        </p:txBody>
      </p:sp>
      <p:sp>
        <p:nvSpPr>
          <p:cNvPr id="11" name="TextBox 10">
            <a:extLst>
              <a:ext uri="{FF2B5EF4-FFF2-40B4-BE49-F238E27FC236}">
                <a16:creationId xmlns:a16="http://schemas.microsoft.com/office/drawing/2014/main" id="{4F729AAC-CA2A-4AA7-A67C-999061D36D91}"/>
              </a:ext>
            </a:extLst>
          </p:cNvPr>
          <p:cNvSpPr txBox="1"/>
          <p:nvPr/>
        </p:nvSpPr>
        <p:spPr>
          <a:xfrm>
            <a:off x="4568336" y="6176963"/>
            <a:ext cx="343364" cy="369332"/>
          </a:xfrm>
          <a:prstGeom prst="rect">
            <a:avLst/>
          </a:prstGeom>
          <a:noFill/>
        </p:spPr>
        <p:txBody>
          <a:bodyPr wrap="none" rtlCol="0">
            <a:spAutoFit/>
          </a:bodyPr>
          <a:lstStyle/>
          <a:p>
            <a:r>
              <a:rPr lang="en-AU" dirty="0"/>
              <a:t>   </a:t>
            </a:r>
          </a:p>
        </p:txBody>
      </p:sp>
      <p:sp>
        <p:nvSpPr>
          <p:cNvPr id="3" name="TextBox 2">
            <a:extLst>
              <a:ext uri="{FF2B5EF4-FFF2-40B4-BE49-F238E27FC236}">
                <a16:creationId xmlns:a16="http://schemas.microsoft.com/office/drawing/2014/main" id="{A8BB9361-C5AD-ACE4-3B91-405D5E28CDEB}"/>
              </a:ext>
            </a:extLst>
          </p:cNvPr>
          <p:cNvSpPr txBox="1"/>
          <p:nvPr/>
        </p:nvSpPr>
        <p:spPr>
          <a:xfrm>
            <a:off x="1005840" y="1354808"/>
            <a:ext cx="10347960" cy="3970318"/>
          </a:xfrm>
          <a:prstGeom prst="rect">
            <a:avLst/>
          </a:prstGeom>
          <a:noFill/>
        </p:spPr>
        <p:txBody>
          <a:bodyPr wrap="square" rtlCol="0">
            <a:spAutoFit/>
          </a:bodyPr>
          <a:lstStyle/>
          <a:p>
            <a:pPr fontAlgn="base"/>
            <a:r>
              <a:rPr lang="en-AU" b="1" dirty="0"/>
              <a:t>Collecting and using the Sun’s energy directly</a:t>
            </a:r>
            <a:endParaRPr lang="en-AU" dirty="0"/>
          </a:p>
          <a:p>
            <a:pPr lvl="0"/>
            <a:r>
              <a:rPr lang="en-AU" dirty="0"/>
              <a:t>Solar panels</a:t>
            </a:r>
          </a:p>
          <a:p>
            <a:pPr lvl="0"/>
            <a:r>
              <a:rPr lang="en-AU" dirty="0"/>
              <a:t>Concentrated solar thermal power (CSP) </a:t>
            </a:r>
          </a:p>
          <a:p>
            <a:pPr lvl="0"/>
            <a:r>
              <a:rPr lang="en-AU" dirty="0"/>
              <a:t>Biofuels</a:t>
            </a:r>
          </a:p>
          <a:p>
            <a:r>
              <a:rPr lang="en-AU" b="1" dirty="0"/>
              <a:t>Using the Sun’s energy indirectly through wind, water and waves, and gravity</a:t>
            </a:r>
            <a:endParaRPr lang="en-AU" dirty="0"/>
          </a:p>
          <a:p>
            <a:pPr lvl="0"/>
            <a:r>
              <a:rPr lang="en-AU" dirty="0"/>
              <a:t>Wind power</a:t>
            </a:r>
          </a:p>
          <a:p>
            <a:pPr lvl="0"/>
            <a:r>
              <a:rPr lang="en-AU" dirty="0"/>
              <a:t>Hydroelectricity</a:t>
            </a:r>
          </a:p>
          <a:p>
            <a:pPr lvl="0"/>
            <a:r>
              <a:rPr lang="en-AU" dirty="0"/>
              <a:t>Pumped hydroelectricity</a:t>
            </a:r>
          </a:p>
          <a:p>
            <a:pPr lvl="0"/>
            <a:r>
              <a:rPr lang="en-AU" dirty="0"/>
              <a:t>Wave power</a:t>
            </a:r>
          </a:p>
          <a:p>
            <a:pPr lvl="0"/>
            <a:r>
              <a:rPr lang="en-AU" dirty="0"/>
              <a:t>Using gravitational energy of tides to harness energy</a:t>
            </a:r>
          </a:p>
          <a:p>
            <a:r>
              <a:rPr lang="en-AU" b="1" dirty="0"/>
              <a:t>Using energy from nuclear processes (releasing stored nuclear binding energy)</a:t>
            </a:r>
            <a:endParaRPr lang="en-AU" dirty="0"/>
          </a:p>
          <a:p>
            <a:pPr lvl="0" fontAlgn="base"/>
            <a:r>
              <a:rPr lang="en-AU" dirty="0"/>
              <a:t>Geothermal</a:t>
            </a:r>
          </a:p>
          <a:p>
            <a:pPr lvl="0" fontAlgn="base"/>
            <a:r>
              <a:rPr lang="en-AU" dirty="0"/>
              <a:t>Nuclear fission-powered reactors</a:t>
            </a:r>
          </a:p>
          <a:p>
            <a:pPr lvl="0" fontAlgn="base"/>
            <a:r>
              <a:rPr lang="en-AU" dirty="0"/>
              <a:t>Nuclear fusion reactors</a:t>
            </a:r>
          </a:p>
        </p:txBody>
      </p:sp>
      <p:pic>
        <p:nvPicPr>
          <p:cNvPr id="4" name="Picture 3">
            <a:extLst>
              <a:ext uri="{FF2B5EF4-FFF2-40B4-BE49-F238E27FC236}">
                <a16:creationId xmlns:a16="http://schemas.microsoft.com/office/drawing/2014/main" id="{1CD7479D-28AF-3788-6514-F72D66AF5709}"/>
              </a:ext>
            </a:extLst>
          </p:cNvPr>
          <p:cNvPicPr/>
          <p:nvPr/>
        </p:nvPicPr>
        <p:blipFill>
          <a:blip r:embed="rId3"/>
          <a:stretch>
            <a:fillRect/>
          </a:stretch>
        </p:blipFill>
        <p:spPr>
          <a:xfrm>
            <a:off x="592106" y="6000114"/>
            <a:ext cx="2171700" cy="492760"/>
          </a:xfrm>
          <a:prstGeom prst="rect">
            <a:avLst/>
          </a:prstGeom>
        </p:spPr>
      </p:pic>
    </p:spTree>
    <p:extLst>
      <p:ext uri="{BB962C8B-B14F-4D97-AF65-F5344CB8AC3E}">
        <p14:creationId xmlns:p14="http://schemas.microsoft.com/office/powerpoint/2010/main" val="32824326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FF2BEF-C6EC-6BF5-460E-7E975ABB7EA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73669D5-C4F9-126A-835D-2D76886B7EDC}"/>
              </a:ext>
            </a:extLst>
          </p:cNvPr>
          <p:cNvSpPr>
            <a:spLocks noGrp="1"/>
          </p:cNvSpPr>
          <p:nvPr>
            <p:ph type="title"/>
          </p:nvPr>
        </p:nvSpPr>
        <p:spPr>
          <a:xfrm>
            <a:off x="746760" y="394972"/>
            <a:ext cx="10866120" cy="989682"/>
          </a:xfrm>
        </p:spPr>
        <p:txBody>
          <a:bodyPr>
            <a:noAutofit/>
          </a:bodyPr>
          <a:lstStyle/>
          <a:p>
            <a:r>
              <a:rPr lang="en-AU" sz="3600" b="1" dirty="0">
                <a:solidFill>
                  <a:srgbClr val="0070C0"/>
                </a:solidFill>
              </a:rPr>
              <a:t>Exploring technologies to use or store carbon</a:t>
            </a:r>
            <a:endParaRPr lang="en-US" sz="3600" b="1" dirty="0">
              <a:solidFill>
                <a:srgbClr val="0070C0"/>
              </a:solidFill>
            </a:endParaRPr>
          </a:p>
        </p:txBody>
      </p:sp>
      <p:sp>
        <p:nvSpPr>
          <p:cNvPr id="11" name="TextBox 10">
            <a:extLst>
              <a:ext uri="{FF2B5EF4-FFF2-40B4-BE49-F238E27FC236}">
                <a16:creationId xmlns:a16="http://schemas.microsoft.com/office/drawing/2014/main" id="{5A840BD4-8CF8-E7FC-D092-E05FC392BB37}"/>
              </a:ext>
            </a:extLst>
          </p:cNvPr>
          <p:cNvSpPr txBox="1"/>
          <p:nvPr/>
        </p:nvSpPr>
        <p:spPr>
          <a:xfrm>
            <a:off x="4568336" y="6176963"/>
            <a:ext cx="343364" cy="369332"/>
          </a:xfrm>
          <a:prstGeom prst="rect">
            <a:avLst/>
          </a:prstGeom>
          <a:noFill/>
        </p:spPr>
        <p:txBody>
          <a:bodyPr wrap="none" rtlCol="0">
            <a:spAutoFit/>
          </a:bodyPr>
          <a:lstStyle/>
          <a:p>
            <a:r>
              <a:rPr lang="en-AU" dirty="0"/>
              <a:t>   </a:t>
            </a:r>
          </a:p>
        </p:txBody>
      </p:sp>
      <p:sp>
        <p:nvSpPr>
          <p:cNvPr id="3" name="TextBox 2">
            <a:extLst>
              <a:ext uri="{FF2B5EF4-FFF2-40B4-BE49-F238E27FC236}">
                <a16:creationId xmlns:a16="http://schemas.microsoft.com/office/drawing/2014/main" id="{373D2C1D-B3BB-1FF6-735B-23656EA8AA12}"/>
              </a:ext>
            </a:extLst>
          </p:cNvPr>
          <p:cNvSpPr txBox="1"/>
          <p:nvPr/>
        </p:nvSpPr>
        <p:spPr>
          <a:xfrm>
            <a:off x="1005840" y="1354808"/>
            <a:ext cx="10347960" cy="5109091"/>
          </a:xfrm>
          <a:prstGeom prst="rect">
            <a:avLst/>
          </a:prstGeom>
          <a:noFill/>
        </p:spPr>
        <p:txBody>
          <a:bodyPr wrap="square" rtlCol="0">
            <a:spAutoFit/>
          </a:bodyPr>
          <a:lstStyle/>
          <a:p>
            <a:pPr marL="457200" lvl="0" indent="-457200" fontAlgn="base">
              <a:buFont typeface="Arial" panose="020B0604020202020204" pitchFamily="34" charset="0"/>
              <a:buChar char="•"/>
            </a:pPr>
            <a:r>
              <a:rPr lang="en-AU" sz="2800" dirty="0">
                <a:latin typeface="+mj-lt"/>
              </a:rPr>
              <a:t>sequestering CO</a:t>
            </a:r>
            <a:r>
              <a:rPr lang="en-AU" sz="2800" baseline="-25000" dirty="0">
                <a:latin typeface="+mj-lt"/>
              </a:rPr>
              <a:t>2</a:t>
            </a:r>
            <a:r>
              <a:rPr lang="en-AU" sz="2800" dirty="0">
                <a:latin typeface="+mj-lt"/>
              </a:rPr>
              <a:t> by growing forests</a:t>
            </a:r>
          </a:p>
          <a:p>
            <a:pPr marL="457200" lvl="0" indent="-457200" fontAlgn="base">
              <a:buFont typeface="Arial" panose="020B0604020202020204" pitchFamily="34" charset="0"/>
              <a:buChar char="•"/>
            </a:pPr>
            <a:r>
              <a:rPr lang="en-AU" sz="2800" dirty="0">
                <a:latin typeface="+mj-lt"/>
              </a:rPr>
              <a:t>turning CO</a:t>
            </a:r>
            <a:r>
              <a:rPr lang="en-AU" sz="2800" baseline="-25000" dirty="0">
                <a:latin typeface="+mj-lt"/>
              </a:rPr>
              <a:t>2</a:t>
            </a:r>
            <a:r>
              <a:rPr lang="en-AU" sz="2800" dirty="0">
                <a:latin typeface="+mj-lt"/>
              </a:rPr>
              <a:t> into rock</a:t>
            </a:r>
          </a:p>
          <a:p>
            <a:pPr marL="457200" lvl="0" indent="-457200" fontAlgn="base">
              <a:buFont typeface="Arial" panose="020B0604020202020204" pitchFamily="34" charset="0"/>
              <a:buChar char="•"/>
            </a:pPr>
            <a:r>
              <a:rPr lang="en-AU" sz="2800" dirty="0">
                <a:latin typeface="+mj-lt"/>
              </a:rPr>
              <a:t>storing CO</a:t>
            </a:r>
            <a:r>
              <a:rPr lang="en-AU" sz="2800" baseline="-25000" dirty="0">
                <a:latin typeface="+mj-lt"/>
              </a:rPr>
              <a:t>2</a:t>
            </a:r>
            <a:r>
              <a:rPr lang="en-AU" sz="2800" dirty="0">
                <a:latin typeface="+mj-lt"/>
              </a:rPr>
              <a:t> in huge underground reservoirs</a:t>
            </a:r>
          </a:p>
          <a:p>
            <a:pPr marL="457200" lvl="0" indent="-457200" fontAlgn="base">
              <a:buFont typeface="Arial" panose="020B0604020202020204" pitchFamily="34" charset="0"/>
              <a:buChar char="•"/>
            </a:pPr>
            <a:r>
              <a:rPr lang="en-AU" sz="2800" dirty="0">
                <a:latin typeface="+mj-lt"/>
              </a:rPr>
              <a:t>exporting renewable energy as electricity to places that use fossil fuels</a:t>
            </a:r>
          </a:p>
          <a:p>
            <a:pPr marL="457200" lvl="0" indent="-457200" fontAlgn="base">
              <a:buFont typeface="Arial" panose="020B0604020202020204" pitchFamily="34" charset="0"/>
              <a:buChar char="•"/>
            </a:pPr>
            <a:r>
              <a:rPr lang="en-AU" sz="2800" dirty="0">
                <a:latin typeface="+mj-lt"/>
              </a:rPr>
              <a:t>creation of jet fuel from renewable sources</a:t>
            </a:r>
          </a:p>
          <a:p>
            <a:pPr marL="457200" lvl="0" indent="-457200" fontAlgn="base">
              <a:buFont typeface="Arial" panose="020B0604020202020204" pitchFamily="34" charset="0"/>
              <a:buChar char="•"/>
            </a:pPr>
            <a:r>
              <a:rPr lang="en-AU" sz="2800" dirty="0">
                <a:latin typeface="+mj-lt"/>
              </a:rPr>
              <a:t>producing alternative fuels for shipping and other marine craft</a:t>
            </a:r>
          </a:p>
          <a:p>
            <a:pPr marL="457200" lvl="0" indent="-457200" fontAlgn="base">
              <a:buFont typeface="Arial" panose="020B0604020202020204" pitchFamily="34" charset="0"/>
              <a:buChar char="•"/>
            </a:pPr>
            <a:r>
              <a:rPr lang="en-AU" sz="2800" dirty="0">
                <a:latin typeface="+mj-lt"/>
              </a:rPr>
              <a:t>stopping forest fires with robot firefighting drones.</a:t>
            </a:r>
          </a:p>
          <a:p>
            <a:pPr marL="457200" lvl="0" indent="-457200" fontAlgn="base">
              <a:buFont typeface="Arial" panose="020B0604020202020204" pitchFamily="34" charset="0"/>
              <a:buChar char="•"/>
            </a:pPr>
            <a:r>
              <a:rPr lang="en-AU" sz="2800" dirty="0">
                <a:latin typeface="+mj-lt"/>
              </a:rPr>
              <a:t>fuel cells using green hydrogen produced by electrolysis</a:t>
            </a:r>
          </a:p>
          <a:p>
            <a:pPr marL="457200" lvl="0" indent="-457200" fontAlgn="base">
              <a:buFont typeface="Arial" panose="020B0604020202020204" pitchFamily="34" charset="0"/>
              <a:buChar char="•"/>
            </a:pPr>
            <a:r>
              <a:rPr lang="en-AU" sz="2800" dirty="0">
                <a:latin typeface="+mj-lt"/>
              </a:rPr>
              <a:t>or select your own after consultation with your teacher – there may be many others.</a:t>
            </a:r>
          </a:p>
          <a:p>
            <a:pPr fontAlgn="base"/>
            <a:endParaRPr lang="en-AU" dirty="0"/>
          </a:p>
        </p:txBody>
      </p:sp>
      <p:pic>
        <p:nvPicPr>
          <p:cNvPr id="4" name="Picture 3">
            <a:extLst>
              <a:ext uri="{FF2B5EF4-FFF2-40B4-BE49-F238E27FC236}">
                <a16:creationId xmlns:a16="http://schemas.microsoft.com/office/drawing/2014/main" id="{65A49EB4-0E70-F907-7DC6-19AEF3AE928F}"/>
              </a:ext>
            </a:extLst>
          </p:cNvPr>
          <p:cNvPicPr/>
          <p:nvPr/>
        </p:nvPicPr>
        <p:blipFill>
          <a:blip r:embed="rId3"/>
          <a:stretch>
            <a:fillRect/>
          </a:stretch>
        </p:blipFill>
        <p:spPr>
          <a:xfrm>
            <a:off x="9182100" y="5776751"/>
            <a:ext cx="2171700" cy="492760"/>
          </a:xfrm>
          <a:prstGeom prst="rect">
            <a:avLst/>
          </a:prstGeom>
        </p:spPr>
      </p:pic>
    </p:spTree>
    <p:extLst>
      <p:ext uri="{BB962C8B-B14F-4D97-AF65-F5344CB8AC3E}">
        <p14:creationId xmlns:p14="http://schemas.microsoft.com/office/powerpoint/2010/main" val="646761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8AF69B-520C-65AF-48F8-07A20BCA67AD}"/>
            </a:ext>
          </a:extLst>
        </p:cNvPr>
        <p:cNvGrpSpPr/>
        <p:nvPr/>
      </p:nvGrpSpPr>
      <p:grpSpPr>
        <a:xfrm>
          <a:off x="0" y="0"/>
          <a:ext cx="0" cy="0"/>
          <a:chOff x="0" y="0"/>
          <a:chExt cx="0" cy="0"/>
        </a:xfrm>
      </p:grpSpPr>
      <p:sp>
        <p:nvSpPr>
          <p:cNvPr id="27" name="Rectangle: Diagonal Corners Rounded 26">
            <a:extLst>
              <a:ext uri="{FF2B5EF4-FFF2-40B4-BE49-F238E27FC236}">
                <a16:creationId xmlns:a16="http://schemas.microsoft.com/office/drawing/2014/main" id="{DA1892EE-AAF2-96A7-82CD-48E53884E078}"/>
              </a:ext>
            </a:extLst>
          </p:cNvPr>
          <p:cNvSpPr/>
          <p:nvPr/>
        </p:nvSpPr>
        <p:spPr>
          <a:xfrm>
            <a:off x="4372322" y="5266035"/>
            <a:ext cx="3061509" cy="821684"/>
          </a:xfrm>
          <a:prstGeom prst="round2DiagRect">
            <a:avLst>
              <a:gd name="adj1" fmla="val 12958"/>
              <a:gd name="adj2" fmla="val 48145"/>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3" name="Rectangle: Diagonal Corners Rounded 22">
            <a:extLst>
              <a:ext uri="{FF2B5EF4-FFF2-40B4-BE49-F238E27FC236}">
                <a16:creationId xmlns:a16="http://schemas.microsoft.com/office/drawing/2014/main" id="{C7B8B476-62B1-6B42-826B-DBC6C2CF7058}"/>
              </a:ext>
            </a:extLst>
          </p:cNvPr>
          <p:cNvSpPr/>
          <p:nvPr/>
        </p:nvSpPr>
        <p:spPr>
          <a:xfrm>
            <a:off x="9508034" y="3777338"/>
            <a:ext cx="1804725" cy="821684"/>
          </a:xfrm>
          <a:prstGeom prst="round2DiagRect">
            <a:avLst>
              <a:gd name="adj1" fmla="val 12958"/>
              <a:gd name="adj2" fmla="val 48145"/>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4" name="Rectangle: Diagonal Corners Rounded 23">
            <a:extLst>
              <a:ext uri="{FF2B5EF4-FFF2-40B4-BE49-F238E27FC236}">
                <a16:creationId xmlns:a16="http://schemas.microsoft.com/office/drawing/2014/main" id="{A1F669FC-F768-EA88-8500-6D70F643B584}"/>
              </a:ext>
            </a:extLst>
          </p:cNvPr>
          <p:cNvSpPr/>
          <p:nvPr/>
        </p:nvSpPr>
        <p:spPr>
          <a:xfrm>
            <a:off x="6233687" y="3782754"/>
            <a:ext cx="2948115" cy="821684"/>
          </a:xfrm>
          <a:prstGeom prst="round2DiagRect">
            <a:avLst>
              <a:gd name="adj1" fmla="val 12958"/>
              <a:gd name="adj2" fmla="val 48145"/>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6" name="Rectangle: Diagonal Corners Rounded 25">
            <a:extLst>
              <a:ext uri="{FF2B5EF4-FFF2-40B4-BE49-F238E27FC236}">
                <a16:creationId xmlns:a16="http://schemas.microsoft.com/office/drawing/2014/main" id="{38058207-5B45-B9C0-4E83-B7187D063B5F}"/>
              </a:ext>
            </a:extLst>
          </p:cNvPr>
          <p:cNvSpPr/>
          <p:nvPr/>
        </p:nvSpPr>
        <p:spPr>
          <a:xfrm>
            <a:off x="3292007" y="3777338"/>
            <a:ext cx="2615450" cy="821684"/>
          </a:xfrm>
          <a:prstGeom prst="round2DiagRect">
            <a:avLst>
              <a:gd name="adj1" fmla="val 12958"/>
              <a:gd name="adj2" fmla="val 48145"/>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5" name="Rectangle: Diagonal Corners Rounded 24">
            <a:extLst>
              <a:ext uri="{FF2B5EF4-FFF2-40B4-BE49-F238E27FC236}">
                <a16:creationId xmlns:a16="http://schemas.microsoft.com/office/drawing/2014/main" id="{A4D8DCDE-99A8-AE47-2BF1-E1C5836695B6}"/>
              </a:ext>
            </a:extLst>
          </p:cNvPr>
          <p:cNvSpPr/>
          <p:nvPr/>
        </p:nvSpPr>
        <p:spPr>
          <a:xfrm>
            <a:off x="758835" y="3782754"/>
            <a:ext cx="2329144" cy="821684"/>
          </a:xfrm>
          <a:prstGeom prst="round2DiagRect">
            <a:avLst>
              <a:gd name="adj1" fmla="val 12958"/>
              <a:gd name="adj2" fmla="val 48145"/>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2" name="Rectangle: Diagonal Corners Rounded 21">
            <a:extLst>
              <a:ext uri="{FF2B5EF4-FFF2-40B4-BE49-F238E27FC236}">
                <a16:creationId xmlns:a16="http://schemas.microsoft.com/office/drawing/2014/main" id="{38FE5068-D22D-CEBC-1BA3-349D8099B126}"/>
              </a:ext>
            </a:extLst>
          </p:cNvPr>
          <p:cNvSpPr/>
          <p:nvPr/>
        </p:nvSpPr>
        <p:spPr>
          <a:xfrm>
            <a:off x="7665156" y="5262231"/>
            <a:ext cx="4221850" cy="821684"/>
          </a:xfrm>
          <a:prstGeom prst="round2DiagRect">
            <a:avLst>
              <a:gd name="adj1" fmla="val 12958"/>
              <a:gd name="adj2" fmla="val 48145"/>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Rectangle: Diagonal Corners Rounded 13">
            <a:extLst>
              <a:ext uri="{FF2B5EF4-FFF2-40B4-BE49-F238E27FC236}">
                <a16:creationId xmlns:a16="http://schemas.microsoft.com/office/drawing/2014/main" id="{21A6FD6F-29ED-0CE8-89AF-A1197CA129C2}"/>
              </a:ext>
            </a:extLst>
          </p:cNvPr>
          <p:cNvSpPr/>
          <p:nvPr/>
        </p:nvSpPr>
        <p:spPr>
          <a:xfrm>
            <a:off x="579121" y="5264077"/>
            <a:ext cx="3521872" cy="821684"/>
          </a:xfrm>
          <a:prstGeom prst="round2DiagRect">
            <a:avLst>
              <a:gd name="adj1" fmla="val 12958"/>
              <a:gd name="adj2" fmla="val 48145"/>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Rectangle: Diagonal Corners Rounded 7">
            <a:extLst>
              <a:ext uri="{FF2B5EF4-FFF2-40B4-BE49-F238E27FC236}">
                <a16:creationId xmlns:a16="http://schemas.microsoft.com/office/drawing/2014/main" id="{A4EF73D6-56B9-3054-D604-57382296791D}"/>
              </a:ext>
            </a:extLst>
          </p:cNvPr>
          <p:cNvSpPr/>
          <p:nvPr/>
        </p:nvSpPr>
        <p:spPr>
          <a:xfrm>
            <a:off x="3948115" y="2041133"/>
            <a:ext cx="4077750" cy="821684"/>
          </a:xfrm>
          <a:prstGeom prst="round2DiagRect">
            <a:avLst>
              <a:gd name="adj1" fmla="val 12958"/>
              <a:gd name="adj2" fmla="val 48145"/>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ectangle: Diagonal Corners Rounded 6">
            <a:extLst>
              <a:ext uri="{FF2B5EF4-FFF2-40B4-BE49-F238E27FC236}">
                <a16:creationId xmlns:a16="http://schemas.microsoft.com/office/drawing/2014/main" id="{714343D7-92BA-F261-8177-C4D187C8E1CA}"/>
              </a:ext>
            </a:extLst>
          </p:cNvPr>
          <p:cNvSpPr/>
          <p:nvPr/>
        </p:nvSpPr>
        <p:spPr>
          <a:xfrm>
            <a:off x="486901" y="2060859"/>
            <a:ext cx="3216793" cy="821684"/>
          </a:xfrm>
          <a:prstGeom prst="round2DiagRect">
            <a:avLst>
              <a:gd name="adj1" fmla="val 12958"/>
              <a:gd name="adj2" fmla="val 48145"/>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Rectangle: Diagonal Corners Rounded 12">
            <a:extLst>
              <a:ext uri="{FF2B5EF4-FFF2-40B4-BE49-F238E27FC236}">
                <a16:creationId xmlns:a16="http://schemas.microsoft.com/office/drawing/2014/main" id="{20A27D6D-00C0-3DDE-D7F7-DF62036D6AF3}"/>
              </a:ext>
            </a:extLst>
          </p:cNvPr>
          <p:cNvSpPr/>
          <p:nvPr/>
        </p:nvSpPr>
        <p:spPr>
          <a:xfrm>
            <a:off x="8167786" y="2075198"/>
            <a:ext cx="3822372" cy="821684"/>
          </a:xfrm>
          <a:prstGeom prst="round2DiagRect">
            <a:avLst>
              <a:gd name="adj1" fmla="val 12958"/>
              <a:gd name="adj2" fmla="val 48145"/>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Rectangle: Diagonal Corners Rounded 4">
            <a:extLst>
              <a:ext uri="{FF2B5EF4-FFF2-40B4-BE49-F238E27FC236}">
                <a16:creationId xmlns:a16="http://schemas.microsoft.com/office/drawing/2014/main" id="{F3E026DB-59FC-8193-2136-A73A3740C666}"/>
              </a:ext>
            </a:extLst>
          </p:cNvPr>
          <p:cNvSpPr/>
          <p:nvPr/>
        </p:nvSpPr>
        <p:spPr>
          <a:xfrm>
            <a:off x="6429554" y="699870"/>
            <a:ext cx="2638246" cy="821684"/>
          </a:xfrm>
          <a:prstGeom prst="round2DiagRect">
            <a:avLst>
              <a:gd name="adj1" fmla="val 12958"/>
              <a:gd name="adj2" fmla="val 48145"/>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Rectangle: Diagonal Corners Rounded 11">
            <a:extLst>
              <a:ext uri="{FF2B5EF4-FFF2-40B4-BE49-F238E27FC236}">
                <a16:creationId xmlns:a16="http://schemas.microsoft.com/office/drawing/2014/main" id="{6F65D345-9619-85BF-BA99-177B90BFACE5}"/>
              </a:ext>
            </a:extLst>
          </p:cNvPr>
          <p:cNvSpPr/>
          <p:nvPr/>
        </p:nvSpPr>
        <p:spPr>
          <a:xfrm>
            <a:off x="1120140" y="657771"/>
            <a:ext cx="4834978" cy="821684"/>
          </a:xfrm>
          <a:prstGeom prst="round2DiagRect">
            <a:avLst>
              <a:gd name="adj1" fmla="val 12958"/>
              <a:gd name="adj2" fmla="val 48145"/>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a:extLst>
              <a:ext uri="{FF2B5EF4-FFF2-40B4-BE49-F238E27FC236}">
                <a16:creationId xmlns:a16="http://schemas.microsoft.com/office/drawing/2014/main" id="{B30F5A0A-5135-6AFF-5747-57DEE76EB955}"/>
              </a:ext>
            </a:extLst>
          </p:cNvPr>
          <p:cNvSpPr>
            <a:spLocks noGrp="1"/>
          </p:cNvSpPr>
          <p:nvPr>
            <p:ph type="title"/>
          </p:nvPr>
        </p:nvSpPr>
        <p:spPr>
          <a:xfrm>
            <a:off x="579121" y="2922526"/>
            <a:ext cx="10866120" cy="989682"/>
          </a:xfrm>
        </p:spPr>
        <p:txBody>
          <a:bodyPr>
            <a:noAutofit/>
          </a:bodyPr>
          <a:lstStyle/>
          <a:p>
            <a:pPr algn="ctr"/>
            <a:r>
              <a:rPr lang="en-AU" b="1" dirty="0">
                <a:solidFill>
                  <a:srgbClr val="0070C0"/>
                </a:solidFill>
              </a:rPr>
              <a:t>Careers in a carbon-free economy</a:t>
            </a:r>
            <a:endParaRPr lang="en-US" sz="3600" b="1" dirty="0">
              <a:solidFill>
                <a:srgbClr val="0070C0"/>
              </a:solidFill>
            </a:endParaRPr>
          </a:p>
        </p:txBody>
      </p:sp>
      <p:sp>
        <p:nvSpPr>
          <p:cNvPr id="11" name="TextBox 10">
            <a:extLst>
              <a:ext uri="{FF2B5EF4-FFF2-40B4-BE49-F238E27FC236}">
                <a16:creationId xmlns:a16="http://schemas.microsoft.com/office/drawing/2014/main" id="{F2CC592E-333B-7A6C-3ABA-59F6EDE0CDE7}"/>
              </a:ext>
            </a:extLst>
          </p:cNvPr>
          <p:cNvSpPr txBox="1"/>
          <p:nvPr/>
        </p:nvSpPr>
        <p:spPr>
          <a:xfrm>
            <a:off x="4350368" y="5272910"/>
            <a:ext cx="3113943" cy="830997"/>
          </a:xfrm>
          <a:prstGeom prst="rect">
            <a:avLst/>
          </a:prstGeom>
          <a:noFill/>
        </p:spPr>
        <p:txBody>
          <a:bodyPr wrap="square" rtlCol="0">
            <a:spAutoFit/>
          </a:bodyPr>
          <a:lstStyle/>
          <a:p>
            <a:pPr algn="ctr"/>
            <a:r>
              <a:rPr lang="en-AU" sz="2400" dirty="0"/>
              <a:t>Green finance, sustainability reporting</a:t>
            </a:r>
          </a:p>
        </p:txBody>
      </p:sp>
      <p:sp>
        <p:nvSpPr>
          <p:cNvPr id="3" name="TextBox 2">
            <a:extLst>
              <a:ext uri="{FF2B5EF4-FFF2-40B4-BE49-F238E27FC236}">
                <a16:creationId xmlns:a16="http://schemas.microsoft.com/office/drawing/2014/main" id="{951F7FE9-5779-DEB9-62DC-9487A58FDB5B}"/>
              </a:ext>
            </a:extLst>
          </p:cNvPr>
          <p:cNvSpPr txBox="1"/>
          <p:nvPr/>
        </p:nvSpPr>
        <p:spPr>
          <a:xfrm>
            <a:off x="8073172" y="2084997"/>
            <a:ext cx="3822372" cy="830997"/>
          </a:xfrm>
          <a:prstGeom prst="rect">
            <a:avLst/>
          </a:prstGeom>
          <a:noFill/>
        </p:spPr>
        <p:txBody>
          <a:bodyPr wrap="square" rtlCol="0">
            <a:spAutoFit/>
          </a:bodyPr>
          <a:lstStyle/>
          <a:p>
            <a:pPr lvl="0" algn="ctr"/>
            <a:r>
              <a:rPr lang="en-AU" sz="2400" dirty="0">
                <a:latin typeface="+mj-lt"/>
              </a:rPr>
              <a:t>Policy/regulation/compliance around emissions</a:t>
            </a:r>
          </a:p>
        </p:txBody>
      </p:sp>
      <p:pic>
        <p:nvPicPr>
          <p:cNvPr id="4" name="Picture 3">
            <a:extLst>
              <a:ext uri="{FF2B5EF4-FFF2-40B4-BE49-F238E27FC236}">
                <a16:creationId xmlns:a16="http://schemas.microsoft.com/office/drawing/2014/main" id="{9F6989A0-D293-C05F-E791-7E14E6B34C9E}"/>
              </a:ext>
            </a:extLst>
          </p:cNvPr>
          <p:cNvPicPr/>
          <p:nvPr/>
        </p:nvPicPr>
        <p:blipFill>
          <a:blip r:embed="rId3"/>
          <a:stretch>
            <a:fillRect/>
          </a:stretch>
        </p:blipFill>
        <p:spPr>
          <a:xfrm>
            <a:off x="9301773" y="657771"/>
            <a:ext cx="2171700" cy="492760"/>
          </a:xfrm>
          <a:prstGeom prst="rect">
            <a:avLst/>
          </a:prstGeom>
        </p:spPr>
      </p:pic>
      <p:sp>
        <p:nvSpPr>
          <p:cNvPr id="6" name="TextBox 5">
            <a:extLst>
              <a:ext uri="{FF2B5EF4-FFF2-40B4-BE49-F238E27FC236}">
                <a16:creationId xmlns:a16="http://schemas.microsoft.com/office/drawing/2014/main" id="{C9D4D818-3CF4-F885-189E-A6C59D805865}"/>
              </a:ext>
            </a:extLst>
          </p:cNvPr>
          <p:cNvSpPr txBox="1"/>
          <p:nvPr/>
        </p:nvSpPr>
        <p:spPr>
          <a:xfrm>
            <a:off x="6523047" y="657771"/>
            <a:ext cx="2445916" cy="830997"/>
          </a:xfrm>
          <a:prstGeom prst="rect">
            <a:avLst/>
          </a:prstGeom>
          <a:noFill/>
        </p:spPr>
        <p:txBody>
          <a:bodyPr wrap="square" rtlCol="0">
            <a:spAutoFit/>
          </a:bodyPr>
          <a:lstStyle/>
          <a:p>
            <a:r>
              <a:rPr lang="en-AU" sz="2400" dirty="0">
                <a:latin typeface="+mj-lt"/>
              </a:rPr>
              <a:t>Decarbonisation / net-zero targets</a:t>
            </a:r>
          </a:p>
        </p:txBody>
      </p:sp>
      <p:sp>
        <p:nvSpPr>
          <p:cNvPr id="9" name="TextBox 8">
            <a:extLst>
              <a:ext uri="{FF2B5EF4-FFF2-40B4-BE49-F238E27FC236}">
                <a16:creationId xmlns:a16="http://schemas.microsoft.com/office/drawing/2014/main" id="{60B8D5F3-E8E9-14DB-F676-5ADA0D562530}"/>
              </a:ext>
            </a:extLst>
          </p:cNvPr>
          <p:cNvSpPr txBox="1"/>
          <p:nvPr/>
        </p:nvSpPr>
        <p:spPr>
          <a:xfrm>
            <a:off x="1120140" y="614886"/>
            <a:ext cx="4676537" cy="830997"/>
          </a:xfrm>
          <a:prstGeom prst="rect">
            <a:avLst/>
          </a:prstGeom>
          <a:noFill/>
        </p:spPr>
        <p:txBody>
          <a:bodyPr wrap="square" rtlCol="0">
            <a:spAutoFit/>
          </a:bodyPr>
          <a:lstStyle/>
          <a:p>
            <a:pPr lvl="0" algn="ctr"/>
            <a:r>
              <a:rPr lang="en-AU" sz="2400" dirty="0">
                <a:latin typeface="+mj-lt"/>
              </a:rPr>
              <a:t>Renewable energy generation: solar,</a:t>
            </a:r>
            <a:br>
              <a:rPr lang="en-AU" sz="2400" dirty="0">
                <a:latin typeface="+mj-lt"/>
              </a:rPr>
            </a:br>
            <a:r>
              <a:rPr lang="en-AU" sz="2400" dirty="0">
                <a:latin typeface="+mj-lt"/>
              </a:rPr>
              <a:t>wind, hydro, geothermal, bioenergy)</a:t>
            </a:r>
          </a:p>
        </p:txBody>
      </p:sp>
      <p:sp>
        <p:nvSpPr>
          <p:cNvPr id="10" name="TextBox 9">
            <a:extLst>
              <a:ext uri="{FF2B5EF4-FFF2-40B4-BE49-F238E27FC236}">
                <a16:creationId xmlns:a16="http://schemas.microsoft.com/office/drawing/2014/main" id="{0AF21D57-8911-A971-45AB-2767D99F0F67}"/>
              </a:ext>
            </a:extLst>
          </p:cNvPr>
          <p:cNvSpPr txBox="1"/>
          <p:nvPr/>
        </p:nvSpPr>
        <p:spPr>
          <a:xfrm>
            <a:off x="4100993" y="2005760"/>
            <a:ext cx="3822372" cy="830997"/>
          </a:xfrm>
          <a:prstGeom prst="rect">
            <a:avLst/>
          </a:prstGeom>
          <a:noFill/>
        </p:spPr>
        <p:txBody>
          <a:bodyPr wrap="square" rtlCol="0">
            <a:spAutoFit/>
          </a:bodyPr>
          <a:lstStyle/>
          <a:p>
            <a:pPr algn="ctr"/>
            <a:r>
              <a:rPr lang="en-AU" sz="2400" dirty="0">
                <a:latin typeface="+mj-lt"/>
              </a:rPr>
              <a:t>Heat capture, storage and usage for homes and industry</a:t>
            </a:r>
          </a:p>
        </p:txBody>
      </p:sp>
      <p:sp>
        <p:nvSpPr>
          <p:cNvPr id="15" name="TextBox 14">
            <a:extLst>
              <a:ext uri="{FF2B5EF4-FFF2-40B4-BE49-F238E27FC236}">
                <a16:creationId xmlns:a16="http://schemas.microsoft.com/office/drawing/2014/main" id="{12655BFD-9B75-E2CF-AE05-3A1CDFF11011}"/>
              </a:ext>
            </a:extLst>
          </p:cNvPr>
          <p:cNvSpPr txBox="1"/>
          <p:nvPr/>
        </p:nvSpPr>
        <p:spPr>
          <a:xfrm>
            <a:off x="486901" y="2023442"/>
            <a:ext cx="3216793" cy="830997"/>
          </a:xfrm>
          <a:prstGeom prst="rect">
            <a:avLst/>
          </a:prstGeom>
          <a:noFill/>
        </p:spPr>
        <p:txBody>
          <a:bodyPr wrap="square">
            <a:spAutoFit/>
          </a:bodyPr>
          <a:lstStyle/>
          <a:p>
            <a:pPr lvl="0" algn="ctr"/>
            <a:r>
              <a:rPr lang="en-AU" sz="2400" dirty="0">
                <a:latin typeface="+mj-lt"/>
              </a:rPr>
              <a:t>Energy storage </a:t>
            </a:r>
          </a:p>
          <a:p>
            <a:pPr lvl="0" algn="ctr"/>
            <a:r>
              <a:rPr lang="en-AU" sz="2400" dirty="0">
                <a:latin typeface="+mj-lt"/>
              </a:rPr>
              <a:t>batteries, hydrogen, etc.</a:t>
            </a:r>
          </a:p>
        </p:txBody>
      </p:sp>
      <p:sp>
        <p:nvSpPr>
          <p:cNvPr id="16" name="TextBox 15">
            <a:extLst>
              <a:ext uri="{FF2B5EF4-FFF2-40B4-BE49-F238E27FC236}">
                <a16:creationId xmlns:a16="http://schemas.microsoft.com/office/drawing/2014/main" id="{F404A604-E797-FAD9-0920-92A835AD09FC}"/>
              </a:ext>
            </a:extLst>
          </p:cNvPr>
          <p:cNvSpPr txBox="1"/>
          <p:nvPr/>
        </p:nvSpPr>
        <p:spPr>
          <a:xfrm>
            <a:off x="6196946" y="3768870"/>
            <a:ext cx="2984856" cy="830997"/>
          </a:xfrm>
          <a:prstGeom prst="rect">
            <a:avLst/>
          </a:prstGeom>
          <a:noFill/>
        </p:spPr>
        <p:txBody>
          <a:bodyPr wrap="none" rtlCol="0">
            <a:spAutoFit/>
          </a:bodyPr>
          <a:lstStyle/>
          <a:p>
            <a:pPr algn="ctr"/>
            <a:r>
              <a:rPr lang="en-AU" sz="2000" dirty="0"/>
              <a:t> </a:t>
            </a:r>
            <a:r>
              <a:rPr lang="en-AU" sz="2400" dirty="0">
                <a:latin typeface="+mj-lt"/>
              </a:rPr>
              <a:t>Electrification of</a:t>
            </a:r>
          </a:p>
          <a:p>
            <a:pPr algn="ctr"/>
            <a:r>
              <a:rPr lang="en-AU" sz="2400" dirty="0">
                <a:latin typeface="+mj-lt"/>
              </a:rPr>
              <a:t>transport and industry</a:t>
            </a:r>
          </a:p>
        </p:txBody>
      </p:sp>
      <p:sp>
        <p:nvSpPr>
          <p:cNvPr id="17" name="TextBox 16">
            <a:extLst>
              <a:ext uri="{FF2B5EF4-FFF2-40B4-BE49-F238E27FC236}">
                <a16:creationId xmlns:a16="http://schemas.microsoft.com/office/drawing/2014/main" id="{73549A20-99C6-55F8-EAD3-34D3C67F1D33}"/>
              </a:ext>
            </a:extLst>
          </p:cNvPr>
          <p:cNvSpPr txBox="1"/>
          <p:nvPr/>
        </p:nvSpPr>
        <p:spPr>
          <a:xfrm>
            <a:off x="774857" y="3754439"/>
            <a:ext cx="2298386" cy="1107996"/>
          </a:xfrm>
          <a:prstGeom prst="rect">
            <a:avLst/>
          </a:prstGeom>
          <a:noFill/>
        </p:spPr>
        <p:txBody>
          <a:bodyPr wrap="none" rtlCol="0">
            <a:spAutoFit/>
          </a:bodyPr>
          <a:lstStyle/>
          <a:p>
            <a:pPr algn="ctr"/>
            <a:r>
              <a:rPr lang="en-AU" sz="2400" dirty="0">
                <a:latin typeface="+mj-lt"/>
              </a:rPr>
              <a:t>Electrification of </a:t>
            </a:r>
          </a:p>
          <a:p>
            <a:pPr algn="ctr"/>
            <a:r>
              <a:rPr lang="en-AU" sz="2400" dirty="0">
                <a:latin typeface="+mj-lt"/>
              </a:rPr>
              <a:t>households</a:t>
            </a:r>
          </a:p>
          <a:p>
            <a:endParaRPr lang="en-AU" dirty="0"/>
          </a:p>
        </p:txBody>
      </p:sp>
      <p:sp>
        <p:nvSpPr>
          <p:cNvPr id="18" name="TextBox 17">
            <a:extLst>
              <a:ext uri="{FF2B5EF4-FFF2-40B4-BE49-F238E27FC236}">
                <a16:creationId xmlns:a16="http://schemas.microsoft.com/office/drawing/2014/main" id="{220112E8-19F8-EDC1-B13D-A28CFA798706}"/>
              </a:ext>
            </a:extLst>
          </p:cNvPr>
          <p:cNvSpPr txBox="1"/>
          <p:nvPr/>
        </p:nvSpPr>
        <p:spPr>
          <a:xfrm>
            <a:off x="579121" y="5254763"/>
            <a:ext cx="3534301" cy="830997"/>
          </a:xfrm>
          <a:prstGeom prst="rect">
            <a:avLst/>
          </a:prstGeom>
          <a:noFill/>
        </p:spPr>
        <p:txBody>
          <a:bodyPr wrap="none" rtlCol="0">
            <a:spAutoFit/>
          </a:bodyPr>
          <a:lstStyle/>
          <a:p>
            <a:pPr algn="ctr"/>
            <a:r>
              <a:rPr lang="en-AU" sz="2400" dirty="0">
                <a:latin typeface="+mj-lt"/>
              </a:rPr>
              <a:t>Smart and flexible grids,</a:t>
            </a:r>
          </a:p>
          <a:p>
            <a:pPr algn="ctr"/>
            <a:r>
              <a:rPr lang="en-AU" sz="2400" dirty="0">
                <a:latin typeface="+mj-lt"/>
              </a:rPr>
              <a:t>distributed energy systems</a:t>
            </a:r>
          </a:p>
        </p:txBody>
      </p:sp>
      <p:sp>
        <p:nvSpPr>
          <p:cNvPr id="19" name="TextBox 18">
            <a:extLst>
              <a:ext uri="{FF2B5EF4-FFF2-40B4-BE49-F238E27FC236}">
                <a16:creationId xmlns:a16="http://schemas.microsoft.com/office/drawing/2014/main" id="{B4B5225D-90FE-48AC-F86A-C4643AAC2756}"/>
              </a:ext>
            </a:extLst>
          </p:cNvPr>
          <p:cNvSpPr txBox="1"/>
          <p:nvPr/>
        </p:nvSpPr>
        <p:spPr>
          <a:xfrm>
            <a:off x="7726116" y="5254764"/>
            <a:ext cx="4069768" cy="830997"/>
          </a:xfrm>
          <a:prstGeom prst="rect">
            <a:avLst/>
          </a:prstGeom>
          <a:noFill/>
        </p:spPr>
        <p:txBody>
          <a:bodyPr wrap="none" rtlCol="0">
            <a:spAutoFit/>
          </a:bodyPr>
          <a:lstStyle/>
          <a:p>
            <a:pPr algn="ctr"/>
            <a:r>
              <a:rPr lang="en-AU" sz="2400" dirty="0"/>
              <a:t>Circular economy</a:t>
            </a:r>
          </a:p>
          <a:p>
            <a:pPr algn="ctr"/>
            <a:r>
              <a:rPr lang="en-AU" sz="2400" dirty="0"/>
              <a:t>sustainable materials, recycling</a:t>
            </a:r>
          </a:p>
        </p:txBody>
      </p:sp>
      <p:sp>
        <p:nvSpPr>
          <p:cNvPr id="20" name="TextBox 19">
            <a:extLst>
              <a:ext uri="{FF2B5EF4-FFF2-40B4-BE49-F238E27FC236}">
                <a16:creationId xmlns:a16="http://schemas.microsoft.com/office/drawing/2014/main" id="{5E6E2282-A0F8-C714-2765-C66D98579222}"/>
              </a:ext>
            </a:extLst>
          </p:cNvPr>
          <p:cNvSpPr txBox="1"/>
          <p:nvPr/>
        </p:nvSpPr>
        <p:spPr>
          <a:xfrm>
            <a:off x="3119745" y="3764121"/>
            <a:ext cx="3113943" cy="830997"/>
          </a:xfrm>
          <a:prstGeom prst="rect">
            <a:avLst/>
          </a:prstGeom>
          <a:noFill/>
        </p:spPr>
        <p:txBody>
          <a:bodyPr wrap="square" rtlCol="0">
            <a:spAutoFit/>
          </a:bodyPr>
          <a:lstStyle/>
          <a:p>
            <a:pPr algn="ctr"/>
            <a:r>
              <a:rPr lang="en-AU" sz="2400" dirty="0">
                <a:latin typeface="+mj-lt"/>
              </a:rPr>
              <a:t>AI, IoT, </a:t>
            </a:r>
          </a:p>
          <a:p>
            <a:pPr algn="ctr"/>
            <a:r>
              <a:rPr lang="en-AU" sz="2400" dirty="0">
                <a:latin typeface="+mj-lt"/>
              </a:rPr>
              <a:t>sensors, modelling</a:t>
            </a:r>
          </a:p>
        </p:txBody>
      </p:sp>
      <p:sp>
        <p:nvSpPr>
          <p:cNvPr id="21" name="TextBox 20">
            <a:extLst>
              <a:ext uri="{FF2B5EF4-FFF2-40B4-BE49-F238E27FC236}">
                <a16:creationId xmlns:a16="http://schemas.microsoft.com/office/drawing/2014/main" id="{40439102-251C-92DB-F419-24267139E765}"/>
              </a:ext>
            </a:extLst>
          </p:cNvPr>
          <p:cNvSpPr txBox="1"/>
          <p:nvPr/>
        </p:nvSpPr>
        <p:spPr>
          <a:xfrm>
            <a:off x="9422572" y="3754439"/>
            <a:ext cx="1804725" cy="830997"/>
          </a:xfrm>
          <a:prstGeom prst="rect">
            <a:avLst/>
          </a:prstGeom>
          <a:noFill/>
        </p:spPr>
        <p:txBody>
          <a:bodyPr wrap="none" rtlCol="0">
            <a:spAutoFit/>
          </a:bodyPr>
          <a:lstStyle/>
          <a:p>
            <a:pPr algn="ctr"/>
            <a:r>
              <a:rPr lang="en-AU" sz="2400" dirty="0">
                <a:latin typeface="+mj-lt"/>
              </a:rPr>
              <a:t>Digitalization</a:t>
            </a:r>
          </a:p>
          <a:p>
            <a:pPr algn="ctr"/>
            <a:r>
              <a:rPr lang="en-AU" sz="2400" dirty="0">
                <a:latin typeface="+mj-lt"/>
              </a:rPr>
              <a:t>and data</a:t>
            </a:r>
          </a:p>
        </p:txBody>
      </p:sp>
    </p:spTree>
    <p:extLst>
      <p:ext uri="{BB962C8B-B14F-4D97-AF65-F5344CB8AC3E}">
        <p14:creationId xmlns:p14="http://schemas.microsoft.com/office/powerpoint/2010/main" val="40669195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B740D8-F14B-6DFE-8C29-6E2F99FEFE2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263F1F-BE8E-162B-5F3F-DAB024749089}"/>
              </a:ext>
            </a:extLst>
          </p:cNvPr>
          <p:cNvSpPr>
            <a:spLocks noGrp="1"/>
          </p:cNvSpPr>
          <p:nvPr>
            <p:ph type="title"/>
          </p:nvPr>
        </p:nvSpPr>
        <p:spPr>
          <a:xfrm>
            <a:off x="838200" y="365126"/>
            <a:ext cx="10515600" cy="989682"/>
          </a:xfrm>
        </p:spPr>
        <p:txBody>
          <a:bodyPr>
            <a:noAutofit/>
          </a:bodyPr>
          <a:lstStyle/>
          <a:p>
            <a:r>
              <a:rPr lang="en-AU" sz="3600" b="1" dirty="0">
                <a:solidFill>
                  <a:srgbClr val="0070C0"/>
                </a:solidFill>
              </a:rPr>
              <a:t>Gallery walk</a:t>
            </a:r>
            <a:r>
              <a:rPr lang="en-US" sz="3600" b="1" dirty="0">
                <a:solidFill>
                  <a:srgbClr val="0070C0"/>
                </a:solidFill>
              </a:rPr>
              <a:t> </a:t>
            </a:r>
          </a:p>
        </p:txBody>
      </p:sp>
      <p:sp>
        <p:nvSpPr>
          <p:cNvPr id="11" name="TextBox 10">
            <a:extLst>
              <a:ext uri="{FF2B5EF4-FFF2-40B4-BE49-F238E27FC236}">
                <a16:creationId xmlns:a16="http://schemas.microsoft.com/office/drawing/2014/main" id="{2A780FF0-4E53-04D2-772F-78176083743B}"/>
              </a:ext>
            </a:extLst>
          </p:cNvPr>
          <p:cNvSpPr txBox="1"/>
          <p:nvPr/>
        </p:nvSpPr>
        <p:spPr>
          <a:xfrm>
            <a:off x="4568336" y="6176963"/>
            <a:ext cx="343364" cy="369332"/>
          </a:xfrm>
          <a:prstGeom prst="rect">
            <a:avLst/>
          </a:prstGeom>
          <a:noFill/>
        </p:spPr>
        <p:txBody>
          <a:bodyPr wrap="none" rtlCol="0">
            <a:spAutoFit/>
          </a:bodyPr>
          <a:lstStyle/>
          <a:p>
            <a:r>
              <a:rPr lang="en-AU" dirty="0"/>
              <a:t>   </a:t>
            </a:r>
          </a:p>
        </p:txBody>
      </p:sp>
      <p:sp>
        <p:nvSpPr>
          <p:cNvPr id="3" name="TextBox 2">
            <a:extLst>
              <a:ext uri="{FF2B5EF4-FFF2-40B4-BE49-F238E27FC236}">
                <a16:creationId xmlns:a16="http://schemas.microsoft.com/office/drawing/2014/main" id="{8DAA8C91-CA8A-9E71-6343-6CBA134475C9}"/>
              </a:ext>
            </a:extLst>
          </p:cNvPr>
          <p:cNvSpPr txBox="1"/>
          <p:nvPr/>
        </p:nvSpPr>
        <p:spPr>
          <a:xfrm>
            <a:off x="1005840" y="1354808"/>
            <a:ext cx="10347960" cy="4980722"/>
          </a:xfrm>
          <a:prstGeom prst="rect">
            <a:avLst/>
          </a:prstGeom>
          <a:noFill/>
        </p:spPr>
        <p:txBody>
          <a:bodyPr wrap="square" rtlCol="0">
            <a:spAutoFit/>
          </a:bodyPr>
          <a:lstStyle/>
          <a:p>
            <a:r>
              <a:rPr lang="en-US" sz="2800" dirty="0">
                <a:latin typeface="+mj-lt"/>
              </a:rPr>
              <a:t>An active learning teaching strategy where students circulate around a classroom to observe, discuss, and respond to various prompts, student work, or visual displays at different stations.</a:t>
            </a:r>
          </a:p>
          <a:p>
            <a:r>
              <a:rPr lang="en-US" sz="2800" dirty="0">
                <a:latin typeface="+mj-lt"/>
              </a:rPr>
              <a:t> </a:t>
            </a:r>
          </a:p>
          <a:p>
            <a:r>
              <a:rPr lang="en-US" sz="2800" dirty="0">
                <a:latin typeface="+mj-lt"/>
              </a:rPr>
              <a:t>Students provide feedback, answer questions, or add to ideas at each station, fostering critical thinking, collaboration, and engagement with course content. </a:t>
            </a:r>
          </a:p>
          <a:p>
            <a:endParaRPr lang="en-US" sz="2800" dirty="0">
              <a:latin typeface="+mj-lt"/>
            </a:endParaRPr>
          </a:p>
          <a:p>
            <a:r>
              <a:rPr lang="en-US" sz="2800" dirty="0">
                <a:latin typeface="+mj-lt"/>
              </a:rPr>
              <a:t>Gallery walks give students an opportunity to learn from their peers, develop new ideas, and receive feedback on their work</a:t>
            </a:r>
            <a:r>
              <a:rPr lang="en-AU" sz="2800" dirty="0">
                <a:latin typeface="+mj-lt"/>
              </a:rPr>
              <a:t>.</a:t>
            </a:r>
          </a:p>
          <a:p>
            <a:pPr>
              <a:lnSpc>
                <a:spcPct val="150000"/>
              </a:lnSpc>
            </a:pPr>
            <a:endParaRPr lang="en-AU" sz="2800" dirty="0">
              <a:latin typeface="+mj-lt"/>
            </a:endParaRPr>
          </a:p>
        </p:txBody>
      </p:sp>
      <p:pic>
        <p:nvPicPr>
          <p:cNvPr id="4" name="Picture 3">
            <a:extLst>
              <a:ext uri="{FF2B5EF4-FFF2-40B4-BE49-F238E27FC236}">
                <a16:creationId xmlns:a16="http://schemas.microsoft.com/office/drawing/2014/main" id="{E5F6D9BF-9ABC-3DF6-DDFC-F65CC0415B5B}"/>
              </a:ext>
            </a:extLst>
          </p:cNvPr>
          <p:cNvPicPr/>
          <p:nvPr/>
        </p:nvPicPr>
        <p:blipFill>
          <a:blip r:embed="rId3"/>
          <a:stretch>
            <a:fillRect/>
          </a:stretch>
        </p:blipFill>
        <p:spPr>
          <a:xfrm>
            <a:off x="592106" y="6000114"/>
            <a:ext cx="2171700" cy="492760"/>
          </a:xfrm>
          <a:prstGeom prst="rect">
            <a:avLst/>
          </a:prstGeom>
        </p:spPr>
      </p:pic>
    </p:spTree>
    <p:extLst>
      <p:ext uri="{BB962C8B-B14F-4D97-AF65-F5344CB8AC3E}">
        <p14:creationId xmlns:p14="http://schemas.microsoft.com/office/powerpoint/2010/main" val="3320548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1D47F5-75CD-AD5C-4654-FEDCB93A4AB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C07AD9-3596-A104-1816-A982DC0763E9}"/>
              </a:ext>
            </a:extLst>
          </p:cNvPr>
          <p:cNvSpPr>
            <a:spLocks noGrp="1"/>
          </p:cNvSpPr>
          <p:nvPr>
            <p:ph type="title"/>
          </p:nvPr>
        </p:nvSpPr>
        <p:spPr>
          <a:xfrm>
            <a:off x="838200" y="365125"/>
            <a:ext cx="10515600" cy="639127"/>
          </a:xfrm>
        </p:spPr>
        <p:txBody>
          <a:bodyPr>
            <a:normAutofit/>
          </a:bodyPr>
          <a:lstStyle/>
          <a:p>
            <a:r>
              <a:rPr lang="en-US" sz="3600" b="1" dirty="0">
                <a:solidFill>
                  <a:srgbClr val="0070C0"/>
                </a:solidFill>
              </a:rPr>
              <a:t>Key science ideas</a:t>
            </a:r>
          </a:p>
        </p:txBody>
      </p:sp>
      <p:sp>
        <p:nvSpPr>
          <p:cNvPr id="3" name="Content Placeholder 2">
            <a:extLst>
              <a:ext uri="{FF2B5EF4-FFF2-40B4-BE49-F238E27FC236}">
                <a16:creationId xmlns:a16="http://schemas.microsoft.com/office/drawing/2014/main" id="{36EEDAC9-6215-F652-F3CD-BC2BA308718A}"/>
              </a:ext>
            </a:extLst>
          </p:cNvPr>
          <p:cNvSpPr>
            <a:spLocks noGrp="1"/>
          </p:cNvSpPr>
          <p:nvPr>
            <p:ph idx="1"/>
          </p:nvPr>
        </p:nvSpPr>
        <p:spPr>
          <a:xfrm>
            <a:off x="1005839" y="1578279"/>
            <a:ext cx="10347959" cy="4197681"/>
          </a:xfrm>
        </p:spPr>
        <p:txBody>
          <a:bodyPr>
            <a:normAutofit/>
          </a:bodyPr>
          <a:lstStyle/>
          <a:p>
            <a:pPr marL="1798638" indent="-1798638">
              <a:buNone/>
            </a:pPr>
            <a:r>
              <a:rPr lang="en-AU" dirty="0">
                <a:latin typeface="+mj-lt"/>
              </a:rPr>
              <a:t>Key idea 1: 	a multifaceted approaches required to combat greenhouse gas emissions and global warming.</a:t>
            </a:r>
          </a:p>
          <a:p>
            <a:pPr marL="1798638" indent="-1798638" fontAlgn="base">
              <a:buNone/>
            </a:pPr>
            <a:r>
              <a:rPr lang="en-AU" dirty="0">
                <a:latin typeface="+mj-lt"/>
              </a:rPr>
              <a:t>Key idea 2:	a diversity of STEM and business-related career opportunities associated with reducing global warming will emerge over the next few decades.</a:t>
            </a:r>
            <a:endParaRPr lang="en-US" dirty="0">
              <a:latin typeface="+mj-lt"/>
            </a:endParaRPr>
          </a:p>
        </p:txBody>
      </p:sp>
      <p:sp>
        <p:nvSpPr>
          <p:cNvPr id="4" name="AutoShape 2" descr="How to Think About Relativity's Concept of Space-Time | Quanta Magazine">
            <a:extLst>
              <a:ext uri="{FF2B5EF4-FFF2-40B4-BE49-F238E27FC236}">
                <a16:creationId xmlns:a16="http://schemas.microsoft.com/office/drawing/2014/main" id="{98A3408D-A7E7-18EF-9543-D89E4A2FA999}"/>
              </a:ext>
            </a:extLst>
          </p:cNvPr>
          <p:cNvSpPr>
            <a:spLocks noChangeAspect="1" noChangeArrowheads="1"/>
          </p:cNvSpPr>
          <p:nvPr/>
        </p:nvSpPr>
        <p:spPr bwMode="auto">
          <a:xfrm>
            <a:off x="5943600" y="3276600"/>
            <a:ext cx="1296444" cy="12964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5" name="Picture 4">
            <a:extLst>
              <a:ext uri="{FF2B5EF4-FFF2-40B4-BE49-F238E27FC236}">
                <a16:creationId xmlns:a16="http://schemas.microsoft.com/office/drawing/2014/main" id="{5BFC247B-37A0-7047-9988-D4352883D42D}"/>
              </a:ext>
            </a:extLst>
          </p:cNvPr>
          <p:cNvPicPr/>
          <p:nvPr/>
        </p:nvPicPr>
        <p:blipFill>
          <a:blip r:embed="rId2"/>
          <a:stretch>
            <a:fillRect/>
          </a:stretch>
        </p:blipFill>
        <p:spPr>
          <a:xfrm>
            <a:off x="838200" y="5930583"/>
            <a:ext cx="2171700" cy="492760"/>
          </a:xfrm>
          <a:prstGeom prst="rect">
            <a:avLst/>
          </a:prstGeom>
        </p:spPr>
      </p:pic>
    </p:spTree>
    <p:extLst>
      <p:ext uri="{BB962C8B-B14F-4D97-AF65-F5344CB8AC3E}">
        <p14:creationId xmlns:p14="http://schemas.microsoft.com/office/powerpoint/2010/main" val="38568668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6"/>
            <a:ext cx="10515600" cy="796410"/>
          </a:xfrm>
        </p:spPr>
        <p:txBody>
          <a:bodyPr>
            <a:normAutofit/>
          </a:bodyPr>
          <a:lstStyle/>
          <a:p>
            <a:r>
              <a:rPr lang="en-AU" sz="4800" b="1" dirty="0">
                <a:solidFill>
                  <a:srgbClr val="0070C0"/>
                </a:solidFill>
              </a:rPr>
              <a:t>Lesson 8 learning intentions</a:t>
            </a:r>
          </a:p>
        </p:txBody>
      </p:sp>
      <p:sp>
        <p:nvSpPr>
          <p:cNvPr id="5" name="Content Placeholder 4"/>
          <p:cNvSpPr>
            <a:spLocks noGrp="1"/>
          </p:cNvSpPr>
          <p:nvPr>
            <p:ph idx="1"/>
          </p:nvPr>
        </p:nvSpPr>
        <p:spPr>
          <a:xfrm>
            <a:off x="838199" y="1161536"/>
            <a:ext cx="10210801" cy="4769047"/>
          </a:xfrm>
        </p:spPr>
        <p:txBody>
          <a:bodyPr>
            <a:normAutofit/>
          </a:bodyPr>
          <a:lstStyle/>
          <a:p>
            <a:pPr marL="0" lvl="0" indent="0">
              <a:buNone/>
            </a:pPr>
            <a:r>
              <a:rPr lang="en-AU" sz="4000" dirty="0"/>
              <a:t>At the conclusion of the lesson we will:</a:t>
            </a:r>
          </a:p>
          <a:p>
            <a:pPr marL="533400" lvl="0" indent="-533400"/>
            <a:r>
              <a:rPr lang="en-AU" sz="3200" dirty="0">
                <a:latin typeface="+mj-lt"/>
              </a:rPr>
              <a:t>Describe and explain the concept of tipping points</a:t>
            </a:r>
          </a:p>
          <a:p>
            <a:pPr marL="533400" lvl="0" indent="-533400"/>
            <a:r>
              <a:rPr lang="en-AU" sz="3200" dirty="0">
                <a:latin typeface="+mj-lt"/>
              </a:rPr>
              <a:t>Collaborate to create a short video of an experiment that explains the concept of tipping point and how it relates to the Earth’s climate</a:t>
            </a:r>
          </a:p>
          <a:p>
            <a:pPr marL="533400" lvl="0" indent="-533400"/>
            <a:r>
              <a:rPr lang="en-AU" sz="3200" dirty="0">
                <a:latin typeface="+mj-lt"/>
              </a:rPr>
              <a:t>Explain that there are many unknowns in climate science: while we can predict trends, we can rarely predict the details.</a:t>
            </a:r>
          </a:p>
        </p:txBody>
      </p:sp>
      <p:pic>
        <p:nvPicPr>
          <p:cNvPr id="6" name="Picture 5"/>
          <p:cNvPicPr/>
          <p:nvPr/>
        </p:nvPicPr>
        <p:blipFill>
          <a:blip r:embed="rId3"/>
          <a:stretch>
            <a:fillRect/>
          </a:stretch>
        </p:blipFill>
        <p:spPr>
          <a:xfrm>
            <a:off x="838200" y="5930583"/>
            <a:ext cx="2171700" cy="492760"/>
          </a:xfrm>
          <a:prstGeom prst="rect">
            <a:avLst/>
          </a:prstGeom>
        </p:spPr>
      </p:pic>
    </p:spTree>
    <p:extLst>
      <p:ext uri="{BB962C8B-B14F-4D97-AF65-F5344CB8AC3E}">
        <p14:creationId xmlns:p14="http://schemas.microsoft.com/office/powerpoint/2010/main" val="36439934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6"/>
            <a:ext cx="10515600" cy="1046010"/>
          </a:xfrm>
        </p:spPr>
        <p:txBody>
          <a:bodyPr>
            <a:normAutofit/>
          </a:bodyPr>
          <a:lstStyle/>
          <a:p>
            <a:r>
              <a:rPr lang="en-AU" b="1" dirty="0">
                <a:solidFill>
                  <a:srgbClr val="0070C0"/>
                </a:solidFill>
              </a:rPr>
              <a:t>Lesson 8: </a:t>
            </a:r>
            <a:r>
              <a:rPr lang="en-US" b="1" dirty="0">
                <a:solidFill>
                  <a:srgbClr val="0070C0"/>
                </a:solidFill>
              </a:rPr>
              <a:t>Climate tipping points</a:t>
            </a:r>
            <a:endParaRPr lang="en-AU" b="1" dirty="0">
              <a:solidFill>
                <a:srgbClr val="0070C0"/>
              </a:solidFill>
            </a:endParaRPr>
          </a:p>
        </p:txBody>
      </p:sp>
      <p:sp>
        <p:nvSpPr>
          <p:cNvPr id="3" name="Rectangle 2"/>
          <p:cNvSpPr/>
          <p:nvPr/>
        </p:nvSpPr>
        <p:spPr>
          <a:xfrm>
            <a:off x="1005411" y="1488772"/>
            <a:ext cx="10181056" cy="558743"/>
          </a:xfrm>
          <a:prstGeom prst="rect">
            <a:avLst/>
          </a:prstGeom>
          <a:ln w="19050">
            <a:solidFill>
              <a:schemeClr val="accent1"/>
            </a:solidFill>
            <a:prstDash val="solid"/>
          </a:ln>
        </p:spPr>
        <p:txBody>
          <a:bodyPr wrap="square">
            <a:spAutoFit/>
          </a:bodyPr>
          <a:lstStyle/>
          <a:p>
            <a:pPr lvl="0">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1. Review the Climate Cruise Adventure reading about tipping points  </a:t>
            </a:r>
          </a:p>
        </p:txBody>
      </p:sp>
      <p:sp>
        <p:nvSpPr>
          <p:cNvPr id="6" name="Rectangle 5"/>
          <p:cNvSpPr/>
          <p:nvPr/>
        </p:nvSpPr>
        <p:spPr>
          <a:xfrm>
            <a:off x="2068554" y="2484380"/>
            <a:ext cx="9117914" cy="558743"/>
          </a:xfrm>
          <a:prstGeom prst="rect">
            <a:avLst/>
          </a:prstGeom>
          <a:ln w="19050">
            <a:solidFill>
              <a:schemeClr val="accent1"/>
            </a:solidFill>
          </a:ln>
        </p:spPr>
        <p:txBody>
          <a:bodyPr wrap="square">
            <a:spAutoFit/>
          </a:bodyPr>
          <a:lstStyle/>
          <a:p>
            <a:pPr>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2. Set group task to produce a climate tipping point video </a:t>
            </a:r>
          </a:p>
        </p:txBody>
      </p:sp>
      <p:sp>
        <p:nvSpPr>
          <p:cNvPr id="7" name="Rectangle 6"/>
          <p:cNvSpPr/>
          <p:nvPr/>
        </p:nvSpPr>
        <p:spPr>
          <a:xfrm>
            <a:off x="3117082" y="3423881"/>
            <a:ext cx="8069386" cy="558743"/>
          </a:xfrm>
          <a:prstGeom prst="rect">
            <a:avLst/>
          </a:prstGeom>
          <a:ln w="19050">
            <a:solidFill>
              <a:schemeClr val="accent1"/>
            </a:solidFill>
          </a:ln>
        </p:spPr>
        <p:txBody>
          <a:bodyPr wrap="square">
            <a:spAutoFit/>
          </a:bodyPr>
          <a:lstStyle/>
          <a:p>
            <a:pPr lvl="0">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3. Explore and video physical tipping point examples </a:t>
            </a:r>
          </a:p>
        </p:txBody>
      </p:sp>
      <p:sp>
        <p:nvSpPr>
          <p:cNvPr id="8" name="Rectangle 7"/>
          <p:cNvSpPr/>
          <p:nvPr/>
        </p:nvSpPr>
        <p:spPr>
          <a:xfrm>
            <a:off x="4057397" y="4363382"/>
            <a:ext cx="7131303" cy="523220"/>
          </a:xfrm>
          <a:prstGeom prst="rect">
            <a:avLst/>
          </a:prstGeom>
          <a:ln w="19050">
            <a:solidFill>
              <a:schemeClr val="accent1"/>
            </a:solidFill>
          </a:ln>
        </p:spPr>
        <p:txBody>
          <a:bodyPr wrap="square">
            <a:spAutoFit/>
          </a:bodyPr>
          <a:lstStyle/>
          <a:p>
            <a:pPr marL="363538" indent="-363538">
              <a:tabLst>
                <a:tab pos="363538" algn="l"/>
              </a:tabLst>
            </a:pPr>
            <a:r>
              <a:rPr lang="en-AU" sz="2800" dirty="0">
                <a:latin typeface="+mj-lt"/>
                <a:ea typeface="Calibri" panose="020F0502020204030204" pitchFamily="34" charset="0"/>
                <a:cs typeface="Times New Roman" panose="02020603050405020304" pitchFamily="18" charset="0"/>
              </a:rPr>
              <a:t>4. Relate to possible climate tipping points</a:t>
            </a:r>
            <a:endParaRPr lang="en-AU" sz="2800" dirty="0">
              <a:latin typeface="+mj-lt"/>
            </a:endParaRPr>
          </a:p>
        </p:txBody>
      </p:sp>
      <p:sp>
        <p:nvSpPr>
          <p:cNvPr id="10" name="Bent-Up Arrow 9"/>
          <p:cNvSpPr/>
          <p:nvPr/>
        </p:nvSpPr>
        <p:spPr>
          <a:xfrm rot="5400000">
            <a:off x="1025605" y="2027322"/>
            <a:ext cx="947145" cy="987533"/>
          </a:xfrm>
          <a:prstGeom prst="bentUpArrow">
            <a:avLst>
              <a:gd name="adj1" fmla="val 25000"/>
              <a:gd name="adj2" fmla="val 28611"/>
              <a:gd name="adj3" fmla="val 2634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Bent-Up Arrow 10"/>
          <p:cNvSpPr/>
          <p:nvPr/>
        </p:nvSpPr>
        <p:spPr>
          <a:xfrm rot="5400000">
            <a:off x="2129883" y="3012867"/>
            <a:ext cx="939502" cy="1000015"/>
          </a:xfrm>
          <a:prstGeom prst="bentUpArrow">
            <a:avLst>
              <a:gd name="adj1" fmla="val 25000"/>
              <a:gd name="adj2" fmla="val 33304"/>
              <a:gd name="adj3" fmla="val 250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2" name="Picture 11"/>
          <p:cNvPicPr/>
          <p:nvPr/>
        </p:nvPicPr>
        <p:blipFill>
          <a:blip r:embed="rId2"/>
          <a:stretch>
            <a:fillRect/>
          </a:stretch>
        </p:blipFill>
        <p:spPr>
          <a:xfrm>
            <a:off x="982704" y="5709308"/>
            <a:ext cx="2171700" cy="492760"/>
          </a:xfrm>
          <a:prstGeom prst="rect">
            <a:avLst/>
          </a:prstGeom>
        </p:spPr>
      </p:pic>
      <p:sp>
        <p:nvSpPr>
          <p:cNvPr id="13" name="Bent-Up Arrow 12"/>
          <p:cNvSpPr/>
          <p:nvPr/>
        </p:nvSpPr>
        <p:spPr>
          <a:xfrm rot="5400000">
            <a:off x="3105370" y="3989598"/>
            <a:ext cx="927502" cy="913558"/>
          </a:xfrm>
          <a:prstGeom prst="bentUpArrow">
            <a:avLst>
              <a:gd name="adj1" fmla="val 25000"/>
              <a:gd name="adj2" fmla="val 33304"/>
              <a:gd name="adj3" fmla="val 250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Rectangle 1">
            <a:extLst>
              <a:ext uri="{FF2B5EF4-FFF2-40B4-BE49-F238E27FC236}">
                <a16:creationId xmlns:a16="http://schemas.microsoft.com/office/drawing/2014/main" id="{A3E83BDF-EFAC-7E5F-8EA4-07932BAEC64B}"/>
              </a:ext>
            </a:extLst>
          </p:cNvPr>
          <p:cNvSpPr/>
          <p:nvPr/>
        </p:nvSpPr>
        <p:spPr>
          <a:xfrm>
            <a:off x="4985286" y="5191966"/>
            <a:ext cx="6203414" cy="558743"/>
          </a:xfrm>
          <a:prstGeom prst="rect">
            <a:avLst/>
          </a:prstGeom>
          <a:ln w="19050">
            <a:solidFill>
              <a:schemeClr val="accent1"/>
            </a:solidFill>
          </a:ln>
        </p:spPr>
        <p:txBody>
          <a:bodyPr wrap="square">
            <a:spAutoFit/>
          </a:bodyPr>
          <a:lstStyle/>
          <a:p>
            <a:pPr indent="-363538">
              <a:lnSpc>
                <a:spcPct val="115000"/>
              </a:lnSpc>
              <a:spcBef>
                <a:spcPts val="600"/>
              </a:spcBef>
              <a:spcAft>
                <a:spcPts val="600"/>
              </a:spcAft>
              <a:tabLst>
                <a:tab pos="722313" algn="l"/>
              </a:tabLst>
            </a:pPr>
            <a:r>
              <a:rPr lang="en-AU" sz="2800" dirty="0">
                <a:latin typeface="+mj-lt"/>
                <a:ea typeface="Calibri" panose="020F0502020204030204" pitchFamily="34" charset="0"/>
                <a:cs typeface="Times New Roman" panose="02020603050405020304" pitchFamily="18" charset="0"/>
              </a:rPr>
              <a:t>5. Produce short video</a:t>
            </a:r>
          </a:p>
        </p:txBody>
      </p:sp>
      <p:sp>
        <p:nvSpPr>
          <p:cNvPr id="5" name="Bent-Up Arrow 12">
            <a:extLst>
              <a:ext uri="{FF2B5EF4-FFF2-40B4-BE49-F238E27FC236}">
                <a16:creationId xmlns:a16="http://schemas.microsoft.com/office/drawing/2014/main" id="{A379E3A3-D076-F478-C454-EED40F7BC74A}"/>
              </a:ext>
            </a:extLst>
          </p:cNvPr>
          <p:cNvSpPr/>
          <p:nvPr/>
        </p:nvSpPr>
        <p:spPr>
          <a:xfrm rot="5400000">
            <a:off x="4083727" y="4883799"/>
            <a:ext cx="836266" cy="888927"/>
          </a:xfrm>
          <a:prstGeom prst="bentUpArrow">
            <a:avLst>
              <a:gd name="adj1" fmla="val 25000"/>
              <a:gd name="adj2" fmla="val 33304"/>
              <a:gd name="adj3" fmla="val 250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807047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EEEB6F-1333-A868-9F3E-DB0E4C946AEA}"/>
              </a:ext>
            </a:extLst>
          </p:cNvPr>
          <p:cNvSpPr>
            <a:spLocks noGrp="1"/>
          </p:cNvSpPr>
          <p:nvPr>
            <p:ph type="title"/>
          </p:nvPr>
        </p:nvSpPr>
        <p:spPr>
          <a:xfrm>
            <a:off x="838200" y="365126"/>
            <a:ext cx="10515600" cy="989682"/>
          </a:xfrm>
        </p:spPr>
        <p:txBody>
          <a:bodyPr/>
          <a:lstStyle/>
          <a:p>
            <a:r>
              <a:rPr lang="en-US" b="1" dirty="0">
                <a:solidFill>
                  <a:srgbClr val="0070C0"/>
                </a:solidFill>
              </a:rPr>
              <a:t>Introduction </a:t>
            </a:r>
          </a:p>
        </p:txBody>
      </p:sp>
      <p:sp>
        <p:nvSpPr>
          <p:cNvPr id="11" name="TextBox 10">
            <a:extLst>
              <a:ext uri="{FF2B5EF4-FFF2-40B4-BE49-F238E27FC236}">
                <a16:creationId xmlns:a16="http://schemas.microsoft.com/office/drawing/2014/main" id="{346F2F5B-A2A2-73F4-3E51-B9A99F7FED73}"/>
              </a:ext>
            </a:extLst>
          </p:cNvPr>
          <p:cNvSpPr txBox="1"/>
          <p:nvPr/>
        </p:nvSpPr>
        <p:spPr>
          <a:xfrm>
            <a:off x="4568336" y="6176963"/>
            <a:ext cx="343364" cy="369332"/>
          </a:xfrm>
          <a:prstGeom prst="rect">
            <a:avLst/>
          </a:prstGeom>
          <a:noFill/>
        </p:spPr>
        <p:txBody>
          <a:bodyPr wrap="none" rtlCol="0">
            <a:spAutoFit/>
          </a:bodyPr>
          <a:lstStyle/>
          <a:p>
            <a:r>
              <a:rPr lang="en-AU" dirty="0"/>
              <a:t>   </a:t>
            </a:r>
          </a:p>
        </p:txBody>
      </p:sp>
      <p:sp>
        <p:nvSpPr>
          <p:cNvPr id="3" name="TextBox 2">
            <a:extLst>
              <a:ext uri="{FF2B5EF4-FFF2-40B4-BE49-F238E27FC236}">
                <a16:creationId xmlns:a16="http://schemas.microsoft.com/office/drawing/2014/main" id="{3707C845-8B4F-D703-C7E6-2F5A1C43D31B}"/>
              </a:ext>
            </a:extLst>
          </p:cNvPr>
          <p:cNvSpPr txBox="1"/>
          <p:nvPr/>
        </p:nvSpPr>
        <p:spPr>
          <a:xfrm>
            <a:off x="838200" y="1842488"/>
            <a:ext cx="10515600" cy="2610843"/>
          </a:xfrm>
          <a:prstGeom prst="rect">
            <a:avLst/>
          </a:prstGeom>
          <a:noFill/>
        </p:spPr>
        <p:txBody>
          <a:bodyPr wrap="square" rtlCol="0">
            <a:spAutoFit/>
          </a:bodyPr>
          <a:lstStyle/>
          <a:p>
            <a:pPr>
              <a:lnSpc>
                <a:spcPct val="150000"/>
              </a:lnSpc>
            </a:pPr>
            <a:r>
              <a:rPr lang="en-AU" sz="2800" dirty="0">
                <a:latin typeface="+mj-lt"/>
              </a:rPr>
              <a:t>Who has a Jenga set at home?</a:t>
            </a:r>
          </a:p>
          <a:p>
            <a:pPr>
              <a:lnSpc>
                <a:spcPct val="150000"/>
              </a:lnSpc>
            </a:pPr>
            <a:r>
              <a:rPr lang="en-AU" sz="2800" dirty="0">
                <a:latin typeface="+mj-lt"/>
              </a:rPr>
              <a:t>How is it played?</a:t>
            </a:r>
          </a:p>
          <a:p>
            <a:pPr>
              <a:lnSpc>
                <a:spcPct val="150000"/>
              </a:lnSpc>
            </a:pPr>
            <a:r>
              <a:rPr lang="en-AU" sz="2800" dirty="0">
                <a:latin typeface="+mj-lt"/>
              </a:rPr>
              <a:t>What is the science behind the game?</a:t>
            </a:r>
          </a:p>
          <a:p>
            <a:pPr>
              <a:lnSpc>
                <a:spcPct val="150000"/>
              </a:lnSpc>
            </a:pPr>
            <a:r>
              <a:rPr lang="en-AU" sz="2800" dirty="0">
                <a:latin typeface="+mj-lt"/>
              </a:rPr>
              <a:t>What point does it illustrate.</a:t>
            </a:r>
          </a:p>
        </p:txBody>
      </p:sp>
      <p:pic>
        <p:nvPicPr>
          <p:cNvPr id="4" name="Picture 3">
            <a:extLst>
              <a:ext uri="{FF2B5EF4-FFF2-40B4-BE49-F238E27FC236}">
                <a16:creationId xmlns:a16="http://schemas.microsoft.com/office/drawing/2014/main" id="{5BCB2D03-35EF-EC83-6F8E-0B4DF48D2381}"/>
              </a:ext>
            </a:extLst>
          </p:cNvPr>
          <p:cNvPicPr/>
          <p:nvPr/>
        </p:nvPicPr>
        <p:blipFill>
          <a:blip r:embed="rId2"/>
          <a:stretch>
            <a:fillRect/>
          </a:stretch>
        </p:blipFill>
        <p:spPr>
          <a:xfrm>
            <a:off x="592106" y="6000114"/>
            <a:ext cx="2171700" cy="492760"/>
          </a:xfrm>
          <a:prstGeom prst="rect">
            <a:avLst/>
          </a:prstGeom>
        </p:spPr>
      </p:pic>
      <p:pic>
        <p:nvPicPr>
          <p:cNvPr id="1028" name="Picture 4" descr="Jenga Tower&quot; Images – Browse 206 Stock Photos, Vectors, and ...">
            <a:extLst>
              <a:ext uri="{FF2B5EF4-FFF2-40B4-BE49-F238E27FC236}">
                <a16:creationId xmlns:a16="http://schemas.microsoft.com/office/drawing/2014/main" id="{73EF6F37-4C6A-71D3-926A-EA95D33B6A6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301" r="21813"/>
          <a:stretch>
            <a:fillRect/>
          </a:stretch>
        </p:blipFill>
        <p:spPr bwMode="auto">
          <a:xfrm>
            <a:off x="9313500" y="1271905"/>
            <a:ext cx="2451780" cy="43141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18131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75245B-FE71-AB3C-CA70-0E179FDC5AF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D7DEA6-DAB1-E20D-2D9E-C734A00FB5C1}"/>
              </a:ext>
            </a:extLst>
          </p:cNvPr>
          <p:cNvSpPr>
            <a:spLocks noGrp="1"/>
          </p:cNvSpPr>
          <p:nvPr>
            <p:ph type="title"/>
          </p:nvPr>
        </p:nvSpPr>
        <p:spPr>
          <a:xfrm>
            <a:off x="838200" y="365126"/>
            <a:ext cx="10515600" cy="989682"/>
          </a:xfrm>
        </p:spPr>
        <p:txBody>
          <a:bodyPr/>
          <a:lstStyle/>
          <a:p>
            <a:r>
              <a:rPr lang="en-US" b="1" dirty="0">
                <a:solidFill>
                  <a:srgbClr val="0070C0"/>
                </a:solidFill>
              </a:rPr>
              <a:t>Introduction </a:t>
            </a:r>
          </a:p>
        </p:txBody>
      </p:sp>
      <p:sp>
        <p:nvSpPr>
          <p:cNvPr id="11" name="TextBox 10">
            <a:extLst>
              <a:ext uri="{FF2B5EF4-FFF2-40B4-BE49-F238E27FC236}">
                <a16:creationId xmlns:a16="http://schemas.microsoft.com/office/drawing/2014/main" id="{808F5955-0EA4-FAE7-BB22-A4CCB4505F6E}"/>
              </a:ext>
            </a:extLst>
          </p:cNvPr>
          <p:cNvSpPr txBox="1"/>
          <p:nvPr/>
        </p:nvSpPr>
        <p:spPr>
          <a:xfrm>
            <a:off x="4568336" y="6176963"/>
            <a:ext cx="343364" cy="369332"/>
          </a:xfrm>
          <a:prstGeom prst="rect">
            <a:avLst/>
          </a:prstGeom>
          <a:noFill/>
        </p:spPr>
        <p:txBody>
          <a:bodyPr wrap="none" rtlCol="0">
            <a:spAutoFit/>
          </a:bodyPr>
          <a:lstStyle/>
          <a:p>
            <a:r>
              <a:rPr lang="en-AU" dirty="0"/>
              <a:t>   </a:t>
            </a:r>
          </a:p>
        </p:txBody>
      </p:sp>
      <p:sp>
        <p:nvSpPr>
          <p:cNvPr id="3" name="TextBox 2">
            <a:extLst>
              <a:ext uri="{FF2B5EF4-FFF2-40B4-BE49-F238E27FC236}">
                <a16:creationId xmlns:a16="http://schemas.microsoft.com/office/drawing/2014/main" id="{7032E1E3-9230-8774-DCF5-A761D96BE1D0}"/>
              </a:ext>
            </a:extLst>
          </p:cNvPr>
          <p:cNvSpPr txBox="1"/>
          <p:nvPr/>
        </p:nvSpPr>
        <p:spPr>
          <a:xfrm>
            <a:off x="960120" y="1322776"/>
            <a:ext cx="10835640" cy="3170099"/>
          </a:xfrm>
          <a:prstGeom prst="rect">
            <a:avLst/>
          </a:prstGeom>
          <a:noFill/>
        </p:spPr>
        <p:txBody>
          <a:bodyPr wrap="square" rtlCol="0">
            <a:spAutoFit/>
          </a:bodyPr>
          <a:lstStyle/>
          <a:p>
            <a:r>
              <a:rPr lang="en-US" sz="2400" dirty="0">
                <a:latin typeface="+mj-lt"/>
              </a:rPr>
              <a:t>Re-read the Climate Cruise Adventure Reading paragraphs on tipping points:</a:t>
            </a:r>
          </a:p>
          <a:p>
            <a:endParaRPr lang="en-US" sz="800" dirty="0">
              <a:latin typeface="+mj-lt"/>
            </a:endParaRPr>
          </a:p>
          <a:p>
            <a:r>
              <a:rPr lang="en-US" sz="2400" dirty="0">
                <a:latin typeface="+mj-lt"/>
              </a:rPr>
              <a:t>How fast we travel on our climate cruise depends on the complex unknowns of </a:t>
            </a:r>
            <a:r>
              <a:rPr lang="en-US" sz="2400" i="1" dirty="0">
                <a:latin typeface="+mj-lt"/>
              </a:rPr>
              <a:t>positive</a:t>
            </a:r>
            <a:r>
              <a:rPr lang="en-US" sz="2400" dirty="0">
                <a:latin typeface="+mj-lt"/>
              </a:rPr>
              <a:t> </a:t>
            </a:r>
            <a:r>
              <a:rPr lang="en-US" sz="2400" i="1" dirty="0">
                <a:latin typeface="+mj-lt"/>
              </a:rPr>
              <a:t>feedback</a:t>
            </a:r>
            <a:r>
              <a:rPr lang="en-US" sz="2400" dirty="0">
                <a:latin typeface="+mj-lt"/>
              </a:rPr>
              <a:t> and </a:t>
            </a:r>
            <a:r>
              <a:rPr lang="en-US" sz="2400" i="1" dirty="0">
                <a:latin typeface="+mj-lt"/>
              </a:rPr>
              <a:t>tipping points</a:t>
            </a:r>
            <a:r>
              <a:rPr lang="en-US" sz="2400" dirty="0">
                <a:latin typeface="+mj-lt"/>
              </a:rPr>
              <a:t> and the new technologies we might use. The 2022 International Panel on Climate Change report stated, </a:t>
            </a:r>
            <a:r>
              <a:rPr lang="en-US" sz="2400" i="1" dirty="0">
                <a:latin typeface="+mj-lt"/>
              </a:rPr>
              <a:t>“</a:t>
            </a:r>
            <a:r>
              <a:rPr lang="en-AU" sz="2400" i="1" dirty="0">
                <a:latin typeface="+mj-lt"/>
              </a:rPr>
              <a:t>It is not possible to make deterministic, definitive predictions of how climate will evolve over the next century and beyond.”</a:t>
            </a:r>
            <a:r>
              <a:rPr lang="en-AU" sz="2400" dirty="0">
                <a:latin typeface="+mj-lt"/>
              </a:rPr>
              <a:t> </a:t>
            </a:r>
            <a:r>
              <a:rPr lang="en-US" sz="2400" dirty="0">
                <a:latin typeface="+mj-lt"/>
              </a:rPr>
              <a:t>It depends on complex unknowns such as how icecaps break up when they melt, how ocean currents respond to changing temperatures and on whether we continue our annual burning of 8 billion tons of coal, as well as oil, gas and forests.</a:t>
            </a:r>
            <a:endParaRPr lang="en-AU" sz="2400" dirty="0">
              <a:latin typeface="+mj-lt"/>
            </a:endParaRPr>
          </a:p>
        </p:txBody>
      </p:sp>
      <p:pic>
        <p:nvPicPr>
          <p:cNvPr id="4" name="Picture 3">
            <a:extLst>
              <a:ext uri="{FF2B5EF4-FFF2-40B4-BE49-F238E27FC236}">
                <a16:creationId xmlns:a16="http://schemas.microsoft.com/office/drawing/2014/main" id="{EC2155F7-D396-A54F-EECC-3C38A65124BC}"/>
              </a:ext>
            </a:extLst>
          </p:cNvPr>
          <p:cNvPicPr/>
          <p:nvPr/>
        </p:nvPicPr>
        <p:blipFill>
          <a:blip r:embed="rId2"/>
          <a:stretch>
            <a:fillRect/>
          </a:stretch>
        </p:blipFill>
        <p:spPr>
          <a:xfrm>
            <a:off x="592106" y="6000114"/>
            <a:ext cx="2171700" cy="492760"/>
          </a:xfrm>
          <a:prstGeom prst="rect">
            <a:avLst/>
          </a:prstGeom>
        </p:spPr>
      </p:pic>
      <p:pic>
        <p:nvPicPr>
          <p:cNvPr id="5" name="Picture 4" descr="Nautica Ship Review | Cruise Critic">
            <a:extLst>
              <a:ext uri="{FF2B5EF4-FFF2-40B4-BE49-F238E27FC236}">
                <a16:creationId xmlns:a16="http://schemas.microsoft.com/office/drawing/2014/main" id="{71DBDB40-BF41-29FC-42C7-99367F86ED3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6" t="23358" r="12434" b="26461"/>
          <a:stretch>
            <a:fillRect/>
          </a:stretch>
        </p:blipFill>
        <p:spPr bwMode="auto">
          <a:xfrm>
            <a:off x="5800826" y="4508488"/>
            <a:ext cx="5552974" cy="2053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75716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2EABC7-2910-C3A6-0E42-AEB2105E6B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CB48628-CE3E-E271-85A0-179EAA260002}"/>
              </a:ext>
            </a:extLst>
          </p:cNvPr>
          <p:cNvSpPr>
            <a:spLocks noGrp="1"/>
          </p:cNvSpPr>
          <p:nvPr>
            <p:ph type="title"/>
          </p:nvPr>
        </p:nvSpPr>
        <p:spPr>
          <a:xfrm>
            <a:off x="838200" y="365126"/>
            <a:ext cx="10515600" cy="457834"/>
          </a:xfrm>
        </p:spPr>
        <p:txBody>
          <a:bodyPr>
            <a:normAutofit fontScale="90000"/>
          </a:bodyPr>
          <a:lstStyle/>
          <a:p>
            <a:r>
              <a:rPr lang="en-US" b="1" dirty="0">
                <a:solidFill>
                  <a:srgbClr val="0070C0"/>
                </a:solidFill>
              </a:rPr>
              <a:t>Task </a:t>
            </a:r>
          </a:p>
        </p:txBody>
      </p:sp>
      <p:sp>
        <p:nvSpPr>
          <p:cNvPr id="11" name="TextBox 10">
            <a:extLst>
              <a:ext uri="{FF2B5EF4-FFF2-40B4-BE49-F238E27FC236}">
                <a16:creationId xmlns:a16="http://schemas.microsoft.com/office/drawing/2014/main" id="{0A707373-5652-8D09-915D-0D9771B54DA6}"/>
              </a:ext>
            </a:extLst>
          </p:cNvPr>
          <p:cNvSpPr txBox="1"/>
          <p:nvPr/>
        </p:nvSpPr>
        <p:spPr>
          <a:xfrm>
            <a:off x="4568336" y="6176963"/>
            <a:ext cx="343364" cy="369332"/>
          </a:xfrm>
          <a:prstGeom prst="rect">
            <a:avLst/>
          </a:prstGeom>
          <a:noFill/>
        </p:spPr>
        <p:txBody>
          <a:bodyPr wrap="none" rtlCol="0">
            <a:spAutoFit/>
          </a:bodyPr>
          <a:lstStyle/>
          <a:p>
            <a:r>
              <a:rPr lang="en-AU" dirty="0"/>
              <a:t>   </a:t>
            </a:r>
          </a:p>
        </p:txBody>
      </p:sp>
      <p:sp>
        <p:nvSpPr>
          <p:cNvPr id="3" name="TextBox 2">
            <a:extLst>
              <a:ext uri="{FF2B5EF4-FFF2-40B4-BE49-F238E27FC236}">
                <a16:creationId xmlns:a16="http://schemas.microsoft.com/office/drawing/2014/main" id="{D6C24DE5-461E-E76B-4215-D84F8C17B4E4}"/>
              </a:ext>
            </a:extLst>
          </p:cNvPr>
          <p:cNvSpPr txBox="1"/>
          <p:nvPr/>
        </p:nvSpPr>
        <p:spPr>
          <a:xfrm>
            <a:off x="838200" y="1322776"/>
            <a:ext cx="7696200" cy="4467057"/>
          </a:xfrm>
          <a:prstGeom prst="rect">
            <a:avLst/>
          </a:prstGeom>
          <a:noFill/>
        </p:spPr>
        <p:txBody>
          <a:bodyPr wrap="square" rtlCol="0">
            <a:spAutoFit/>
          </a:bodyPr>
          <a:lstStyle/>
          <a:p>
            <a:pPr>
              <a:lnSpc>
                <a:spcPct val="150000"/>
              </a:lnSpc>
            </a:pPr>
            <a:r>
              <a:rPr lang="en-AU" sz="2400" dirty="0">
                <a:latin typeface="+mj-lt"/>
              </a:rPr>
              <a:t>The main task for this lesson is for students, working in teams of four, to create a short video that explains tipping points in physical and climate systems.</a:t>
            </a:r>
          </a:p>
          <a:p>
            <a:pPr>
              <a:lnSpc>
                <a:spcPct val="150000"/>
              </a:lnSpc>
            </a:pPr>
            <a:r>
              <a:rPr lang="en-AU" sz="2400" dirty="0">
                <a:latin typeface="+mj-lt"/>
              </a:rPr>
              <a:t>Your explanation should highlight the roles of probability and randomness, incorporate supporting evidence, and use either the collapse of the West Antarctic Ice Sheet or the die-off of tropical coral reefs as an example of a climate system where tipping points may already have been reached.</a:t>
            </a:r>
          </a:p>
        </p:txBody>
      </p:sp>
      <p:pic>
        <p:nvPicPr>
          <p:cNvPr id="4" name="Picture 3">
            <a:extLst>
              <a:ext uri="{FF2B5EF4-FFF2-40B4-BE49-F238E27FC236}">
                <a16:creationId xmlns:a16="http://schemas.microsoft.com/office/drawing/2014/main" id="{F6EB2F8E-E3B1-A6B0-8B93-19D1F33C3387}"/>
              </a:ext>
            </a:extLst>
          </p:cNvPr>
          <p:cNvPicPr/>
          <p:nvPr/>
        </p:nvPicPr>
        <p:blipFill>
          <a:blip r:embed="rId2"/>
          <a:stretch>
            <a:fillRect/>
          </a:stretch>
        </p:blipFill>
        <p:spPr>
          <a:xfrm>
            <a:off x="9182100" y="6202997"/>
            <a:ext cx="2171700" cy="492760"/>
          </a:xfrm>
          <a:prstGeom prst="rect">
            <a:avLst/>
          </a:prstGeom>
        </p:spPr>
      </p:pic>
      <p:pic>
        <p:nvPicPr>
          <p:cNvPr id="2050" name="Picture 2" descr="A smartphone photographs a product on a tripod.">
            <a:extLst>
              <a:ext uri="{FF2B5EF4-FFF2-40B4-BE49-F238E27FC236}">
                <a16:creationId xmlns:a16="http://schemas.microsoft.com/office/drawing/2014/main" id="{A98743D2-4BEB-B668-D501-DC737E990E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9504680" y="2126138"/>
            <a:ext cx="1849120" cy="2773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50837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06101-31F6-034A-AE0C-365DDD02437C}"/>
              </a:ext>
            </a:extLst>
          </p:cNvPr>
          <p:cNvSpPr>
            <a:spLocks noGrp="1"/>
          </p:cNvSpPr>
          <p:nvPr>
            <p:ph type="title"/>
          </p:nvPr>
        </p:nvSpPr>
        <p:spPr>
          <a:xfrm>
            <a:off x="838200" y="365126"/>
            <a:ext cx="10515600" cy="979582"/>
          </a:xfrm>
        </p:spPr>
        <p:txBody>
          <a:bodyPr/>
          <a:lstStyle/>
          <a:p>
            <a:r>
              <a:rPr lang="en-US" b="1" dirty="0">
                <a:solidFill>
                  <a:srgbClr val="0070C0"/>
                </a:solidFill>
              </a:rPr>
              <a:t>Tipping points in physical systems </a:t>
            </a:r>
          </a:p>
        </p:txBody>
      </p:sp>
      <p:sp>
        <p:nvSpPr>
          <p:cNvPr id="3" name="Content Placeholder 2">
            <a:extLst>
              <a:ext uri="{FF2B5EF4-FFF2-40B4-BE49-F238E27FC236}">
                <a16:creationId xmlns:a16="http://schemas.microsoft.com/office/drawing/2014/main" id="{9EAD6F24-ACB5-B347-BCA2-1337E7EB0258}"/>
              </a:ext>
            </a:extLst>
          </p:cNvPr>
          <p:cNvSpPr>
            <a:spLocks noGrp="1"/>
          </p:cNvSpPr>
          <p:nvPr>
            <p:ph idx="1"/>
          </p:nvPr>
        </p:nvSpPr>
        <p:spPr>
          <a:xfrm>
            <a:off x="838200" y="1344707"/>
            <a:ext cx="10515600" cy="4482888"/>
          </a:xfrm>
        </p:spPr>
        <p:txBody>
          <a:bodyPr>
            <a:normAutofit/>
          </a:bodyPr>
          <a:lstStyle/>
          <a:p>
            <a:pPr marL="0" lvl="0" indent="0">
              <a:lnSpc>
                <a:spcPct val="100000"/>
              </a:lnSpc>
              <a:buNone/>
            </a:pPr>
            <a:r>
              <a:rPr lang="en-AU" b="1" dirty="0">
                <a:latin typeface="+mj-lt"/>
              </a:rPr>
              <a:t>Activity 1: Magnetic pendulum goes chaotic</a:t>
            </a:r>
          </a:p>
          <a:p>
            <a:pPr marL="0" lvl="0" indent="0">
              <a:lnSpc>
                <a:spcPct val="100000"/>
              </a:lnSpc>
              <a:buNone/>
            </a:pPr>
            <a:endParaRPr lang="en-US" dirty="0">
              <a:latin typeface="+mj-lt"/>
            </a:endParaRPr>
          </a:p>
          <a:p>
            <a:pPr marL="0" lvl="0" indent="0">
              <a:lnSpc>
                <a:spcPct val="100000"/>
              </a:lnSpc>
              <a:buNone/>
            </a:pPr>
            <a:r>
              <a:rPr lang="en-AU" b="1" dirty="0">
                <a:latin typeface="+mj-lt"/>
              </a:rPr>
              <a:t>Activity 2: A spinning top</a:t>
            </a:r>
          </a:p>
          <a:p>
            <a:pPr marL="0" lvl="0" indent="0">
              <a:lnSpc>
                <a:spcPct val="100000"/>
              </a:lnSpc>
              <a:buNone/>
            </a:pPr>
            <a:endParaRPr lang="en-US" dirty="0">
              <a:latin typeface="+mj-lt"/>
            </a:endParaRPr>
          </a:p>
          <a:p>
            <a:pPr marL="0" lvl="0" indent="0">
              <a:lnSpc>
                <a:spcPct val="100000"/>
              </a:lnSpc>
              <a:buNone/>
            </a:pPr>
            <a:r>
              <a:rPr lang="en-AU" b="1" dirty="0">
                <a:latin typeface="+mj-lt"/>
              </a:rPr>
              <a:t>Activity 3: Collapsing towers</a:t>
            </a:r>
          </a:p>
          <a:p>
            <a:pPr marL="0" lvl="0" indent="0">
              <a:lnSpc>
                <a:spcPct val="100000"/>
              </a:lnSpc>
              <a:buNone/>
            </a:pPr>
            <a:endParaRPr lang="en-AU" b="1" dirty="0">
              <a:latin typeface="+mj-lt"/>
            </a:endParaRPr>
          </a:p>
          <a:p>
            <a:pPr marL="0" lvl="0" indent="0" algn="r">
              <a:lnSpc>
                <a:spcPct val="100000"/>
              </a:lnSpc>
              <a:buNone/>
            </a:pPr>
            <a:r>
              <a:rPr lang="en-AU" b="1" dirty="0">
                <a:latin typeface="+mj-lt"/>
              </a:rPr>
              <a:t>Activity 4: Balancing metre ruler</a:t>
            </a:r>
            <a:endParaRPr lang="en-US" dirty="0">
              <a:latin typeface="+mj-lt"/>
            </a:endParaRPr>
          </a:p>
        </p:txBody>
      </p:sp>
      <p:pic>
        <p:nvPicPr>
          <p:cNvPr id="4" name="Picture 3">
            <a:extLst>
              <a:ext uri="{FF2B5EF4-FFF2-40B4-BE49-F238E27FC236}">
                <a16:creationId xmlns:a16="http://schemas.microsoft.com/office/drawing/2014/main" id="{2BC8038A-2EC1-604B-AC3C-6F9720A03521}"/>
              </a:ext>
            </a:extLst>
          </p:cNvPr>
          <p:cNvPicPr/>
          <p:nvPr/>
        </p:nvPicPr>
        <p:blipFill>
          <a:blip r:embed="rId2"/>
          <a:stretch>
            <a:fillRect/>
          </a:stretch>
        </p:blipFill>
        <p:spPr>
          <a:xfrm>
            <a:off x="838200" y="5930583"/>
            <a:ext cx="2171700" cy="492760"/>
          </a:xfrm>
          <a:prstGeom prst="rect">
            <a:avLst/>
          </a:prstGeom>
        </p:spPr>
      </p:pic>
      <p:pic>
        <p:nvPicPr>
          <p:cNvPr id="6" name="Picture 5" descr="A wooden blocks stacked in a pile&#10;&#10;AI-generated content may be incorrect.">
            <a:extLst>
              <a:ext uri="{FF2B5EF4-FFF2-40B4-BE49-F238E27FC236}">
                <a16:creationId xmlns:a16="http://schemas.microsoft.com/office/drawing/2014/main" id="{EE4EFCCC-C09D-07A3-8FD9-4AFAB53114DF}"/>
              </a:ext>
            </a:extLst>
          </p:cNvPr>
          <p:cNvPicPr>
            <a:picLocks noChangeAspect="1"/>
          </p:cNvPicPr>
          <p:nvPr/>
        </p:nvPicPr>
        <p:blipFill>
          <a:blip r:embed="rId3"/>
          <a:stretch>
            <a:fillRect/>
          </a:stretch>
        </p:blipFill>
        <p:spPr>
          <a:xfrm>
            <a:off x="2379744" y="4147182"/>
            <a:ext cx="1260311" cy="1680414"/>
          </a:xfrm>
          <a:prstGeom prst="rect">
            <a:avLst/>
          </a:prstGeom>
        </p:spPr>
      </p:pic>
      <p:pic>
        <p:nvPicPr>
          <p:cNvPr id="8" name="Picture 7" descr="A long pole with a flag on it&#10;&#10;AI-generated content may be incorrect.">
            <a:extLst>
              <a:ext uri="{FF2B5EF4-FFF2-40B4-BE49-F238E27FC236}">
                <a16:creationId xmlns:a16="http://schemas.microsoft.com/office/drawing/2014/main" id="{2C88239F-6AB0-8A2B-B64D-7BA6F4978BA9}"/>
              </a:ext>
            </a:extLst>
          </p:cNvPr>
          <p:cNvPicPr>
            <a:picLocks noChangeAspect="1"/>
          </p:cNvPicPr>
          <p:nvPr/>
        </p:nvPicPr>
        <p:blipFill>
          <a:blip r:embed="rId4"/>
          <a:stretch>
            <a:fillRect/>
          </a:stretch>
        </p:blipFill>
        <p:spPr>
          <a:xfrm>
            <a:off x="5570198" y="3962453"/>
            <a:ext cx="1051603" cy="2530421"/>
          </a:xfrm>
          <a:prstGeom prst="rect">
            <a:avLst/>
          </a:prstGeom>
        </p:spPr>
      </p:pic>
      <p:pic>
        <p:nvPicPr>
          <p:cNvPr id="7" name="Picture 6" descr="A white object with a pointed top&#10;&#10;AI-generated content may be incorrect.">
            <a:extLst>
              <a:ext uri="{FF2B5EF4-FFF2-40B4-BE49-F238E27FC236}">
                <a16:creationId xmlns:a16="http://schemas.microsoft.com/office/drawing/2014/main" id="{8FACF250-743B-00E1-0C2E-C82DCD99755E}"/>
              </a:ext>
            </a:extLst>
          </p:cNvPr>
          <p:cNvPicPr>
            <a:picLocks noChangeAspect="1"/>
          </p:cNvPicPr>
          <p:nvPr/>
        </p:nvPicPr>
        <p:blipFill>
          <a:blip r:embed="rId5"/>
          <a:stretch>
            <a:fillRect/>
          </a:stretch>
        </p:blipFill>
        <p:spPr>
          <a:xfrm>
            <a:off x="5236772" y="2239751"/>
            <a:ext cx="1047896" cy="1057423"/>
          </a:xfrm>
          <a:prstGeom prst="rect">
            <a:avLst/>
          </a:prstGeom>
        </p:spPr>
      </p:pic>
      <p:pic>
        <p:nvPicPr>
          <p:cNvPr id="10" name="Picture 9" descr="A chair and a table&#10;&#10;AI-generated content may be incorrect.">
            <a:extLst>
              <a:ext uri="{FF2B5EF4-FFF2-40B4-BE49-F238E27FC236}">
                <a16:creationId xmlns:a16="http://schemas.microsoft.com/office/drawing/2014/main" id="{11CF0ACD-C533-D203-D57D-FF57AA9C0CF0}"/>
              </a:ext>
            </a:extLst>
          </p:cNvPr>
          <p:cNvPicPr>
            <a:picLocks noChangeAspect="1"/>
          </p:cNvPicPr>
          <p:nvPr/>
        </p:nvPicPr>
        <p:blipFill>
          <a:blip r:embed="rId6"/>
          <a:stretch>
            <a:fillRect/>
          </a:stretch>
        </p:blipFill>
        <p:spPr>
          <a:xfrm>
            <a:off x="8847015" y="246358"/>
            <a:ext cx="1172813" cy="3755154"/>
          </a:xfrm>
          <a:prstGeom prst="rect">
            <a:avLst/>
          </a:prstGeom>
        </p:spPr>
      </p:pic>
    </p:spTree>
    <p:extLst>
      <p:ext uri="{BB962C8B-B14F-4D97-AF65-F5344CB8AC3E}">
        <p14:creationId xmlns:p14="http://schemas.microsoft.com/office/powerpoint/2010/main" val="30883700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27167</TotalTime>
  <Words>2409</Words>
  <Application>Microsoft Office PowerPoint</Application>
  <PresentationFormat>Widescreen</PresentationFormat>
  <Paragraphs>234</Paragraphs>
  <Slides>35</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35</vt:i4>
      </vt:variant>
    </vt:vector>
  </HeadingPairs>
  <TitlesOfParts>
    <vt:vector size="40" baseType="lpstr">
      <vt:lpstr>Arial</vt:lpstr>
      <vt:lpstr>Calibri</vt:lpstr>
      <vt:lpstr>Calibri Light</vt:lpstr>
      <vt:lpstr>Freestyle Script</vt:lpstr>
      <vt:lpstr>Office Theme</vt:lpstr>
      <vt:lpstr>PowerPoint Presentation</vt:lpstr>
      <vt:lpstr>Lesson 8: Climate tipping points</vt:lpstr>
      <vt:lpstr>Lesson 8: Climate tipping points</vt:lpstr>
      <vt:lpstr>Lesson 8 learning intentions</vt:lpstr>
      <vt:lpstr>Lesson 8: Climate tipping points</vt:lpstr>
      <vt:lpstr>Introduction </vt:lpstr>
      <vt:lpstr>Introduction </vt:lpstr>
      <vt:lpstr>Task </vt:lpstr>
      <vt:lpstr>Tipping points in physical systems </vt:lpstr>
      <vt:lpstr>Managing risk associated with climate tipping points</vt:lpstr>
      <vt:lpstr>Key science ideas</vt:lpstr>
      <vt:lpstr>Lesson 9: The annual rise of CO2</vt:lpstr>
      <vt:lpstr>Lesson 9: The annual rise of CO2</vt:lpstr>
      <vt:lpstr>Lesson 9 learning intentions</vt:lpstr>
      <vt:lpstr>Lesson 9: The annual rise of CO2</vt:lpstr>
      <vt:lpstr>Introduction </vt:lpstr>
      <vt:lpstr>World air quality monitoring stations</vt:lpstr>
      <vt:lpstr>Link between atmospheric CO2 and global warming </vt:lpstr>
      <vt:lpstr>Observe the impact of CO2 in the atmosphere</vt:lpstr>
      <vt:lpstr>How much is 400 parts per million (ppm) </vt:lpstr>
      <vt:lpstr>Exploring climate change numbers</vt:lpstr>
      <vt:lpstr>Key science ideas</vt:lpstr>
      <vt:lpstr>Lesson 10: Technologies for a sustainable future</vt:lpstr>
      <vt:lpstr>Lesson 10: Technologies for a sustainable future</vt:lpstr>
      <vt:lpstr>Lesson 10 learning intentions</vt:lpstr>
      <vt:lpstr>Lesson 10: Technologies for a sustainable future</vt:lpstr>
      <vt:lpstr>Introduction </vt:lpstr>
      <vt:lpstr>Optimistic Story: Stopping the Hole in the Ozone Layer</vt:lpstr>
      <vt:lpstr>The scourge of CO2</vt:lpstr>
      <vt:lpstr>Exploring fossil fuel-free energy production technologies </vt:lpstr>
      <vt:lpstr>Exploring fossil fuel-free energy production technologies 2 </vt:lpstr>
      <vt:lpstr>Exploring technologies to use or store carbon</vt:lpstr>
      <vt:lpstr>Careers in a carbon-free economy</vt:lpstr>
      <vt:lpstr>Gallery walk </vt:lpstr>
      <vt:lpstr>Key science ideas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Shachar Boublil</dc:creator>
  <cp:lastModifiedBy>David Wood</cp:lastModifiedBy>
  <cp:revision>54</cp:revision>
  <cp:lastPrinted>2025-09-27T03:46:54Z</cp:lastPrinted>
  <dcterms:created xsi:type="dcterms:W3CDTF">2020-12-01T11:06:14Z</dcterms:created>
  <dcterms:modified xsi:type="dcterms:W3CDTF">2025-11-29T21:30:20Z</dcterms:modified>
</cp:coreProperties>
</file>